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4" r:id="rId4"/>
    <p:sldMasterId id="2147483686" r:id="rId5"/>
    <p:sldMasterId id="2147483698" r:id="rId6"/>
    <p:sldMasterId id="2147483710" r:id="rId7"/>
    <p:sldMasterId id="2147483725" r:id="rId8"/>
  </p:sldMasterIdLst>
  <p:notesMasterIdLst>
    <p:notesMasterId r:id="rId10"/>
  </p:notesMasterIdLst>
  <p:handoutMasterIdLst>
    <p:handoutMasterId r:id="rId107"/>
  </p:handoutMasterIdLst>
  <p:sldIdLst>
    <p:sldId id="266" r:id="rId9"/>
    <p:sldId id="257" r:id="rId11"/>
    <p:sldId id="317" r:id="rId12"/>
    <p:sldId id="321" r:id="rId13"/>
    <p:sldId id="322" r:id="rId14"/>
    <p:sldId id="323" r:id="rId15"/>
    <p:sldId id="324" r:id="rId16"/>
    <p:sldId id="325" r:id="rId17"/>
    <p:sldId id="291" r:id="rId18"/>
    <p:sldId id="295" r:id="rId19"/>
    <p:sldId id="296" r:id="rId20"/>
    <p:sldId id="297" r:id="rId21"/>
    <p:sldId id="298" r:id="rId22"/>
    <p:sldId id="299" r:id="rId23"/>
    <p:sldId id="402" r:id="rId24"/>
    <p:sldId id="752" r:id="rId25"/>
    <p:sldId id="714" r:id="rId26"/>
    <p:sldId id="715" r:id="rId27"/>
    <p:sldId id="716" r:id="rId28"/>
    <p:sldId id="406" r:id="rId29"/>
    <p:sldId id="717" r:id="rId30"/>
    <p:sldId id="744" r:id="rId31"/>
    <p:sldId id="352" r:id="rId32"/>
    <p:sldId id="354" r:id="rId33"/>
    <p:sldId id="344" r:id="rId34"/>
    <p:sldId id="353" r:id="rId35"/>
    <p:sldId id="355" r:id="rId36"/>
    <p:sldId id="358" r:id="rId37"/>
    <p:sldId id="357" r:id="rId38"/>
    <p:sldId id="359" r:id="rId39"/>
    <p:sldId id="1008" r:id="rId40"/>
    <p:sldId id="360" r:id="rId41"/>
    <p:sldId id="361" r:id="rId42"/>
    <p:sldId id="753" r:id="rId43"/>
    <p:sldId id="751" r:id="rId44"/>
    <p:sldId id="754" r:id="rId45"/>
    <p:sldId id="347" r:id="rId46"/>
    <p:sldId id="348" r:id="rId47"/>
    <p:sldId id="349" r:id="rId48"/>
    <p:sldId id="350" r:id="rId49"/>
    <p:sldId id="351" r:id="rId50"/>
    <p:sldId id="999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1000" r:id="rId65"/>
    <p:sldId id="666" r:id="rId66"/>
    <p:sldId id="334" r:id="rId67"/>
    <p:sldId id="748" r:id="rId68"/>
    <p:sldId id="1001" r:id="rId69"/>
    <p:sldId id="336" r:id="rId70"/>
    <p:sldId id="545" r:id="rId71"/>
    <p:sldId id="337" r:id="rId72"/>
    <p:sldId id="458" r:id="rId73"/>
    <p:sldId id="546" r:id="rId74"/>
    <p:sldId id="459" r:id="rId75"/>
    <p:sldId id="718" r:id="rId76"/>
    <p:sldId id="381" r:id="rId77"/>
    <p:sldId id="382" r:id="rId78"/>
    <p:sldId id="384" r:id="rId79"/>
    <p:sldId id="385" r:id="rId80"/>
    <p:sldId id="386" r:id="rId81"/>
    <p:sldId id="387" r:id="rId82"/>
    <p:sldId id="745" r:id="rId83"/>
    <p:sldId id="1007" r:id="rId84"/>
    <p:sldId id="389" r:id="rId85"/>
    <p:sldId id="390" r:id="rId86"/>
    <p:sldId id="746" r:id="rId87"/>
    <p:sldId id="747" r:id="rId88"/>
    <p:sldId id="393" r:id="rId89"/>
    <p:sldId id="394" r:id="rId90"/>
    <p:sldId id="535" r:id="rId91"/>
    <p:sldId id="662" r:id="rId92"/>
    <p:sldId id="750" r:id="rId93"/>
    <p:sldId id="664" r:id="rId94"/>
    <p:sldId id="665" r:id="rId95"/>
    <p:sldId id="541" r:id="rId96"/>
    <p:sldId id="710" r:id="rId97"/>
    <p:sldId id="711" r:id="rId98"/>
    <p:sldId id="1002" r:id="rId99"/>
    <p:sldId id="1003" r:id="rId100"/>
    <p:sldId id="1004" r:id="rId101"/>
    <p:sldId id="1005" r:id="rId102"/>
    <p:sldId id="1006" r:id="rId103"/>
    <p:sldId id="712" r:id="rId104"/>
    <p:sldId id="543" r:id="rId105"/>
    <p:sldId id="713" r:id="rId106"/>
  </p:sldIdLst>
  <p:sldSz cx="9144000" cy="6858000" type="screen4x3"/>
  <p:notesSz cx="6797675" cy="9929495"/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29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6E6E6"/>
    <a:srgbClr val="899AB2"/>
    <a:srgbClr val="990099"/>
    <a:srgbClr val="FFFF00"/>
    <a:srgbClr val="00FFCC"/>
    <a:srgbClr val="01C1AF"/>
    <a:srgbClr val="800000"/>
    <a:srgbClr val="33CC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7" autoAdjust="0"/>
    <p:restoredTop sz="83562" autoAdjust="0"/>
  </p:normalViewPr>
  <p:slideViewPr>
    <p:cSldViewPr showGuides="1">
      <p:cViewPr varScale="1">
        <p:scale>
          <a:sx n="73" d="100"/>
          <a:sy n="73" d="100"/>
        </p:scale>
        <p:origin x="722" y="36"/>
      </p:cViewPr>
      <p:guideLst>
        <p:guide orient="horz" pos="2121"/>
        <p:guide pos="29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" Target="slides/slide1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0" Type="http://schemas.openxmlformats.org/officeDocument/2006/relationships/tableStyles" Target="tableStyles.xml"/><Relationship Id="rId11" Type="http://schemas.openxmlformats.org/officeDocument/2006/relationships/slide" Target="slides/slide2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322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3322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860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322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3322"/>
            <a:ext cx="2945659" cy="49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用分治法来，加强排序思想</a:t>
            </a:r>
            <a:endParaRPr lang="en-US" altLang="zh-CN" dirty="0"/>
          </a:p>
          <a:p>
            <a:endParaRPr lang="en-US" altLang="zh-CN" dirty="0"/>
          </a:p>
          <a:p>
            <a:pPr lvl="0" defTabSz="449580" eaLnBrk="1" hangingPunct="1"/>
            <a:r>
              <a:rPr lang="en-US" altLang="zh-CN" dirty="0"/>
              <a:t>Video4</a:t>
            </a:r>
            <a:r>
              <a:rPr lang="zh-CN" altLang="en-US" dirty="0"/>
              <a:t>，</a:t>
            </a:r>
            <a:r>
              <a:rPr lang="en-US" altLang="zh-CN" dirty="0"/>
              <a:t>1:40</a:t>
            </a:r>
            <a:r>
              <a:rPr lang="zh-CN" altLang="en-US" dirty="0"/>
              <a:t>分，</a:t>
            </a:r>
            <a:endParaRPr lang="en-US" altLang="zh-CN" dirty="0"/>
          </a:p>
          <a:p>
            <a:pPr lvl="0" defTabSz="449580" eaLnBrk="1" hangingPunct="1"/>
            <a:r>
              <a:rPr lang="zh-CN" altLang="en-US" dirty="0"/>
              <a:t>从这一章开始，开始区别于数据结构，不是像排序都讲完，我们是用一种思想，比如分治，都是这种思想来解决问题。。。</a:t>
            </a:r>
            <a:endParaRPr lang="en-US" altLang="zh-CN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绪论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首先需要划分，怎么划分，至少有</a:t>
            </a:r>
            <a:r>
              <a:rPr lang="en-US" altLang="zh-CN" dirty="0"/>
              <a:t>2</a:t>
            </a:r>
            <a:r>
              <a:rPr lang="zh-CN" altLang="en-US" dirty="0"/>
              <a:t>种思路，</a:t>
            </a:r>
            <a:endParaRPr lang="en-US" altLang="zh-CN" dirty="0"/>
          </a:p>
          <a:p>
            <a:r>
              <a:rPr lang="zh-CN" altLang="en-US" dirty="0"/>
              <a:t>第一种，比如归并，在中间位置，</a:t>
            </a:r>
            <a:r>
              <a:rPr lang="en-US" altLang="zh-CN" dirty="0"/>
              <a:t>T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</a:t>
            </a:r>
            <a:r>
              <a:rPr lang="en-US" altLang="zh-CN" dirty="0"/>
              <a:t>=2T</a:t>
            </a:r>
            <a:r>
              <a:rPr lang="zh-CN" altLang="en-US" dirty="0"/>
              <a:t>（</a:t>
            </a:r>
            <a:r>
              <a:rPr lang="en-US" altLang="zh-CN" dirty="0"/>
              <a:t>n/2</a:t>
            </a:r>
            <a:r>
              <a:rPr lang="zh-CN" altLang="en-US" dirty="0"/>
              <a:t>）</a:t>
            </a:r>
            <a:r>
              <a:rPr lang="en-US" altLang="zh-CN" dirty="0"/>
              <a:t>+Sita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</a:t>
            </a:r>
            <a:r>
              <a:rPr lang="en-US" altLang="zh-CN" dirty="0"/>
              <a:t>---》</a:t>
            </a:r>
            <a:r>
              <a:rPr lang="zh-CN" altLang="en-US" dirty="0"/>
              <a:t>划分不需要代价，合并的时候用指针了，</a:t>
            </a:r>
            <a:r>
              <a:rPr lang="en-US" altLang="zh-CN" dirty="0" err="1"/>
              <a:t>sita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zh-CN" altLang="en-US" dirty="0"/>
              <a:t>第二种，用一个基准</a:t>
            </a:r>
            <a:r>
              <a:rPr lang="en-US" altLang="zh-CN" dirty="0"/>
              <a:t>x</a:t>
            </a:r>
            <a:r>
              <a:rPr lang="zh-CN" altLang="en-US" dirty="0"/>
              <a:t>，比</a:t>
            </a:r>
            <a:r>
              <a:rPr lang="en-US" altLang="zh-CN" dirty="0"/>
              <a:t>x</a:t>
            </a:r>
            <a:r>
              <a:rPr lang="zh-CN" altLang="en-US" dirty="0"/>
              <a:t>小就放在左边，比</a:t>
            </a:r>
            <a:r>
              <a:rPr lang="en-US" altLang="zh-CN" dirty="0"/>
              <a:t>x</a:t>
            </a:r>
            <a:r>
              <a:rPr lang="zh-CN" altLang="en-US" dirty="0"/>
              <a:t>大就放在右边，划分要比较，所以是</a:t>
            </a:r>
            <a:r>
              <a:rPr lang="en-US" altLang="zh-CN" dirty="0" err="1"/>
              <a:t>sita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），合并直接拼在一起就可以了。。。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6"/>
          <p:cNvSpPr txBox="1">
            <a:spLocks noGrp="1"/>
          </p:cNvSpPr>
          <p:nvPr>
            <p:ph type="ftr" sz="quarter"/>
          </p:nvPr>
        </p:nvSpPr>
        <p:spPr>
          <a:xfrm>
            <a:off x="0" y="9433322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eaLnBrk="1" hangingPunct="1">
              <a:spcBef>
                <a:spcPct val="0"/>
              </a:spcBef>
            </a:pPr>
            <a:r>
              <a:rPr lang="en-US" altLang="zh-CN" dirty="0"/>
              <a:t>© DB-LAB (2003)</a:t>
            </a:r>
            <a:endParaRPr lang="en-US" altLang="zh-CN" dirty="0"/>
          </a:p>
        </p:txBody>
      </p:sp>
      <p:sp>
        <p:nvSpPr>
          <p:cNvPr id="123907" name="Rectangle 7"/>
          <p:cNvSpPr txBox="1">
            <a:spLocks noGrp="1"/>
          </p:cNvSpPr>
          <p:nvPr>
            <p:ph type="sldNum" sz="quarter"/>
          </p:nvPr>
        </p:nvSpPr>
        <p:spPr>
          <a:xfrm>
            <a:off x="3852016" y="9433322"/>
            <a:ext cx="2945659" cy="496491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12390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390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lang="zh-CN" altLang="en-US" b="1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 noProof="0" dirty="0">
              <a:ln>
                <a:noFill/>
              </a:ln>
              <a:solidFill>
                <a:srgbClr val="66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华文行楷" panose="020108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>
              <a:ea typeface="PMingLiU" panose="02020500000000000000" pitchFamily="18" charset="-120"/>
              <a:sym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pitchFamily="18" charset="0"/>
              <a:ea typeface="PMingLiU" panose="02020500000000000000" pitchFamily="18" charset="-120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u="sng" dirty="0">
                <a:solidFill>
                  <a:schemeClr val="accent2"/>
                </a:solidFill>
                <a:ea typeface="PMingLiU" panose="02020500000000000000" pitchFamily="18" charset="-120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u="sng" dirty="0">
                <a:solidFill>
                  <a:schemeClr val="accent2"/>
                </a:solidFill>
                <a:ea typeface="PMingLiU" panose="02020500000000000000" pitchFamily="18" charset="-120"/>
              </a:rPr>
              <a:t> </a:t>
            </a:r>
            <a:endParaRPr lang="en-US" altLang="zh-TW" sz="1200" u="sng" dirty="0">
              <a:solidFill>
                <a:schemeClr val="accent2"/>
              </a:solidFill>
              <a:ea typeface="PMingLiU" panose="02020500000000000000" pitchFamily="18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TW" sz="1200" dirty="0">
              <a:ea typeface="PMingLiU" panose="02020500000000000000" pitchFamily="18" charset="-120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en-US" altLang="zh-CN" b="1" i="1" noProof="0" dirty="0">
              <a:ln>
                <a:noFill/>
              </a:ln>
              <a:solidFill>
                <a:srgbClr val="0058DA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kumimoji="0" lang="zh-CN" altLang="en-US" b="1" noProof="0" dirty="0">
              <a:ln>
                <a:noFill/>
              </a:ln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第四步，是所有元素和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比较，所以是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0" lang="zh-TW" altLang="en-US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kumimoji="0" lang="en-US" altLang="zh-CN" b="1" noProof="0" dirty="0">
              <a:ln>
                <a:noFill/>
              </a:ln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  <a:p>
            <a:r>
              <a:rPr kumimoji="0" lang="zh-CN" altLang="en-US" b="1" noProof="0" dirty="0">
                <a:ln>
                  <a:noFill/>
                </a:ln>
                <a:effectLst/>
                <a:uLnTx/>
                <a:uFillTx/>
                <a:ea typeface="+mn-ea"/>
                <a:cs typeface="Times New Roman" panose="02020603050405020304" pitchFamily="18" charset="0"/>
                <a:sym typeface="+mn-ea"/>
              </a:rPr>
              <a:t>关键是第五步是多少，</a:t>
            </a:r>
            <a:endParaRPr kumimoji="0" lang="zh-CN" altLang="en-US" b="1" noProof="0" dirty="0">
              <a:ln>
                <a:noFill/>
              </a:ln>
              <a:effectLst/>
              <a:uLnTx/>
              <a:uFillTx/>
              <a:ea typeface="+mn-ea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第一项是递归调用的复杂度，</a:t>
            </a:r>
            <a:r>
              <a:rPr lang="en-US" altLang="zh-CN" dirty="0"/>
              <a:t>n/5; </a:t>
            </a:r>
            <a:r>
              <a:rPr lang="zh-CN" altLang="en-US" dirty="0"/>
              <a:t>第二项是第五步的复杂度，第三项是和</a:t>
            </a:r>
            <a:r>
              <a:rPr lang="en-US" altLang="zh-CN" dirty="0"/>
              <a:t>k</a:t>
            </a:r>
            <a:r>
              <a:rPr lang="zh-CN" altLang="en-US" dirty="0"/>
              <a:t>做比较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具体是多少自己再去看吧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每个数都是</a:t>
            </a:r>
            <a:r>
              <a:rPr lang="en-US" altLang="zh-CN" dirty="0"/>
              <a:t>n</a:t>
            </a:r>
            <a:r>
              <a:rPr lang="zh-CN" altLang="en-US" dirty="0"/>
              <a:t>位，所以是</a:t>
            </a:r>
            <a:r>
              <a:rPr lang="en-US" altLang="zh-CN" dirty="0"/>
              <a:t>n</a:t>
            </a:r>
            <a:r>
              <a:rPr lang="zh-CN" altLang="en-US" dirty="0"/>
              <a:t>的平方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指向对应的含有奇异块的子块。。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158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6148" name="组合 5"/>
          <p:cNvGrpSpPr/>
          <p:nvPr/>
        </p:nvGrpSpPr>
        <p:grpSpPr>
          <a:xfrm>
            <a:off x="77788" y="47625"/>
            <a:ext cx="6007100" cy="752475"/>
            <a:chOff x="77788" y="47625"/>
            <a:chExt cx="5397172" cy="752277"/>
          </a:xfrm>
        </p:grpSpPr>
        <p:pic>
          <p:nvPicPr>
            <p:cNvPr id="6154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221" y="133327"/>
              <a:ext cx="3053739" cy="461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087" y="492008"/>
              <a:ext cx="3610001" cy="307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158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6148" name="组合 5"/>
          <p:cNvGrpSpPr/>
          <p:nvPr/>
        </p:nvGrpSpPr>
        <p:grpSpPr>
          <a:xfrm>
            <a:off x="77788" y="47625"/>
            <a:ext cx="6007100" cy="752475"/>
            <a:chOff x="77788" y="47625"/>
            <a:chExt cx="5397172" cy="752277"/>
          </a:xfrm>
        </p:grpSpPr>
        <p:pic>
          <p:nvPicPr>
            <p:cNvPr id="6154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221" y="133327"/>
              <a:ext cx="3053739" cy="461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海量数据计算研究中心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endParaRP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087" y="492008"/>
              <a:ext cx="3610001" cy="307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Massive Data Computing Lab @ HIT</a:t>
              </a:r>
              <a:endPara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dirty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EE0C-DA5D-4CBF-AE69-673E66EC0F2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A0DA-05AB-48D6-BBBF-D7B6BD89ACA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3392-582D-4AEE-8D92-7C41E2F4A70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265F-BE93-4AD9-9411-B582945BC9C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F1F4-7225-47CF-BAEA-B2E33B7AE34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2D57-E987-4FD5-9369-1A7D215680F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BA72-A676-4C13-828D-76D806DD871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2D7E-A780-4A4D-B49A-9F75A22F741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40B9-DB5B-4CED-9F95-D64D672EDC5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A896-4F9E-45E4-A06D-FB8C0ABF14B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C735-B0C5-433E-85ED-0C1F5A1376A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6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79.xml"/><Relationship Id="rId7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dirty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海量数据计算研究中心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(2017)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1031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2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3" name="图片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B1308-D2BA-4A66-BA4F-C657BC2B475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3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hyperlink" Target="http://www.hitsz.edu.cn/article/view/id-26348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wmf"/><Relationship Id="rId1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wmf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wmf"/><Relationship Id="rId2" Type="http://schemas.openxmlformats.org/officeDocument/2006/relationships/oleObject" Target="../embeddings/Document1.doc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9.png"/><Relationship Id="rId7" Type="http://schemas.openxmlformats.org/officeDocument/2006/relationships/image" Target="../media/image98.emf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0" Type="http://schemas.openxmlformats.org/officeDocument/2006/relationships/notesSlide" Target="../notesSlides/notesSlide64.xml"/><Relationship Id="rId1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2.png"/><Relationship Id="rId7" Type="http://schemas.openxmlformats.org/officeDocument/2006/relationships/image" Target="../media/image98.emf"/><Relationship Id="rId6" Type="http://schemas.openxmlformats.org/officeDocument/2006/relationships/image" Target="../media/image101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0" Type="http://schemas.openxmlformats.org/officeDocument/2006/relationships/notesSlide" Target="../notesSlides/notesSlide65.xml"/><Relationship Id="rId1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2.xml"/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1" Type="http://schemas.openxmlformats.org/officeDocument/2006/relationships/image" Target="../media/image121.jpe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4.png"/><Relationship Id="rId2" Type="http://schemas.openxmlformats.org/officeDocument/2006/relationships/tags" Target="../tags/tag1.xml"/><Relationship Id="rId1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9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968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6</a:t>
            </a:r>
            <a:r>
              <a:rPr lang="zh-CN" altLang="en-US" sz="6600" b="1" dirty="0">
                <a:solidFill>
                  <a:srgbClr val="FF0000"/>
                </a:solidFill>
              </a:rPr>
              <a:t>章 分治与排序</a:t>
            </a:r>
            <a:r>
              <a:rPr lang="en-US" altLang="zh-CN" sz="6600" b="1" dirty="0">
                <a:solidFill>
                  <a:srgbClr val="FF0000"/>
                </a:solidFill>
              </a:rPr>
              <a:t>(2)</a:t>
            </a:r>
            <a:br>
              <a:rPr lang="en-US" altLang="zh-CN" sz="6600" b="1" dirty="0">
                <a:solidFill>
                  <a:srgbClr val="FF0000"/>
                </a:solidFill>
              </a:rPr>
            </a:br>
            <a:r>
              <a:rPr lang="en-US" altLang="zh-CN" sz="6600" b="1" dirty="0">
                <a:solidFill>
                  <a:srgbClr val="FF0000"/>
                </a:solidFill>
              </a:rPr>
              <a:t>                 </a:t>
            </a:r>
            <a:r>
              <a:rPr lang="en-US" altLang="zh-CN" sz="4900" b="1" dirty="0">
                <a:solidFill>
                  <a:srgbClr val="FF0000"/>
                </a:solidFill>
              </a:rPr>
              <a:t>——</a:t>
            </a:r>
            <a:r>
              <a:rPr lang="zh-CN" altLang="en-US" sz="4900" b="1" dirty="0">
                <a:solidFill>
                  <a:srgbClr val="FF0000"/>
                </a:solidFill>
              </a:rPr>
              <a:t>分治思想看排序</a:t>
            </a:r>
            <a:endParaRPr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33BC197-084A-46F9-913A-C6CEAD6EDE8F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572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页脚占位符 4"/>
          <p:cNvSpPr txBox="1"/>
          <p:nvPr/>
        </p:nvSpPr>
        <p:spPr>
          <a:xfrm>
            <a:off x="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章 分治与排序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179" name="Rectangle 3"/>
              <p:cNvSpPr>
                <a:spLocks noChangeArrowheads="1"/>
              </p:cNvSpPr>
              <p:nvPr/>
            </p:nvSpPr>
            <p:spPr bwMode="auto">
              <a:xfrm>
                <a:off x="323850" y="476672"/>
                <a:ext cx="8496300" cy="496885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0" algn="l" defTabSz="914400" rtl="0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一般情况下，假设含</a:t>
                </a:r>
                <a:r>
                  <a:rPr kumimoji="1" lang="en-US" altLang="zh-CN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个记录的序列为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indent="0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,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0" algn="l" defTabSz="914400" rtl="0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其相应的关键字序列为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,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0" algn="l" defTabSz="914400" rtl="0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这些关键字相互之间可以进行比较，即在它们之间存在着这样一个关系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indent="0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24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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400" b="1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0" algn="l" defTabSz="914400" rtl="0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按此固有关系将式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的记录序列重新排列为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>
                  <a:lnSpc>
                    <a:spcPct val="13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,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0" algn="l" defTabSz="914400" rtl="0">
                  <a:lnSpc>
                    <a:spcPct val="13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的操作称作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sz="24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17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476672"/>
                <a:ext cx="8496300" cy="4968850"/>
              </a:xfrm>
              <a:prstGeom prst="rect">
                <a:avLst/>
              </a:prstGeom>
              <a:blipFill rotWithShape="1">
                <a:blip r:embed="rId1"/>
                <a:stretch>
                  <a:fillRect l="-149" t="-264" r="-149" b="-24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3"/>
          <p:cNvSpPr/>
          <p:nvPr/>
        </p:nvSpPr>
        <p:spPr>
          <a:xfrm>
            <a:off x="539552" y="2492896"/>
            <a:ext cx="8964295" cy="5765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algn="just" eaLnBrk="1" hangingPunct="1">
              <a:lnSpc>
                <a:spcPct val="90000"/>
              </a:lnSpc>
              <a:buNone/>
            </a:pPr>
            <a:endParaRPr lang="en-US" altLang="zh-CN" sz="2800" b="1" dirty="0">
              <a:solidFill>
                <a:schemeClr val="accent2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476" y="1072595"/>
            <a:ext cx="8784976" cy="550304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（张三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89）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（李四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55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（王五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55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（麻六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92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（赵七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10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元组第一项表示姓名，元组第二项表示成绩</a:t>
            </a:r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根据成绩从小到达可以将这些元组排序为</a:t>
            </a:r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（赵七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10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（李四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55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（王五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,79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（张三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89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（麻六</a:t>
            </a:r>
            <a:r>
              <a:rPr lang="en-US" altLang="zh-CN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, 92</a:t>
            </a:r>
            <a:r>
              <a:rPr lang="zh-CN" altLang="en-US" sz="22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2200" b="1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90000"/>
              </a:lnSpc>
            </a:pPr>
            <a:endParaRPr lang="en-US" altLang="zh-CN" b="1" dirty="0">
              <a:solidFill>
                <a:schemeClr val="accent2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R[0] =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（张三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89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R[1] =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（李四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55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R[4] =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（赵七</a:t>
            </a:r>
            <a:r>
              <a:rPr lang="en-US" altLang="zh-CN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, 10</a:t>
            </a:r>
            <a:r>
              <a:rPr lang="zh-CN" altLang="en-US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2268692" y="3429000"/>
            <a:ext cx="5184576" cy="2376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252000" tIns="216000" rtlCol="0">
            <a:noAutofit/>
          </a:bodyPr>
          <a:lstStyle/>
          <a:p>
            <a:pPr algn="l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Type define struct 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Record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{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char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name[20];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   integer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score;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}</a:t>
            </a:r>
            <a:r>
              <a:rPr lang="en-US" altLang="zh-CN" dirty="0"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 Record;</a:t>
            </a:r>
            <a:endParaRPr lang="en-US" altLang="zh-CN" dirty="0"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Record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楷体" panose="02010609060101010101" pitchFamily="49" charset="-122"/>
                <a:cs typeface="Consolas" panose="020B0609020204030204" pitchFamily="49" charset="0"/>
              </a:rPr>
              <a:t>R[5];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楷体" panose="02010609060101010101" pitchFamily="49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513398" y="1306830"/>
            <a:ext cx="8351838" cy="45704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若整个排序过程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不需要访问外存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便能完成，则称此类排序问题为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内部排序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若参加排序的记录数量很大，整个序列的排序过程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不可能在内存中完成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，则称此类排序问题为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外部排序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 我们本章主要研究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内部排序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的各种方法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内部排序与外部排序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250825" y="1196975"/>
            <a:ext cx="8713788" cy="47522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在排序的过程中，参与排序的记录序列中存在两个区域：有序区和无序区。内部排序的过程是一个逐步扩大记录的有序序列长度的过程</a:t>
            </a:r>
            <a:endParaRPr kumimoji="1" lang="en-US" altLang="zh-CN" sz="3200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342900" marR="0" lvl="0" indent="-34290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lvl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使有序区中记录的数目增加一个或几个的操作称为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一趟排序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48134" name="Text Box 6"/>
          <p:cNvSpPr txBox="1"/>
          <p:nvPr/>
        </p:nvSpPr>
        <p:spPr>
          <a:xfrm>
            <a:off x="2771800" y="3717032"/>
            <a:ext cx="1774031" cy="444741"/>
          </a:xfrm>
          <a:prstGeom prst="rect">
            <a:avLst/>
          </a:prstGeom>
          <a:solidFill>
            <a:srgbClr val="CC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有序序列区</a:t>
            </a:r>
            <a:endParaRPr lang="zh-CN" altLang="en-US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5" name="Text Box 5"/>
          <p:cNvSpPr txBox="1"/>
          <p:nvPr/>
        </p:nvSpPr>
        <p:spPr>
          <a:xfrm>
            <a:off x="4545831" y="3717032"/>
            <a:ext cx="1898377" cy="44473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无序序列区</a:t>
            </a:r>
            <a:endParaRPr lang="zh-CN" altLang="en-US" sz="6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6" name="Rectangle 7"/>
          <p:cNvSpPr/>
          <p:nvPr/>
        </p:nvSpPr>
        <p:spPr>
          <a:xfrm>
            <a:off x="0" y="323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8137" name="Rectangle 10"/>
          <p:cNvSpPr/>
          <p:nvPr/>
        </p:nvSpPr>
        <p:spPr>
          <a:xfrm>
            <a:off x="0" y="3232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内部排序方法的分类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07504" y="332928"/>
            <a:ext cx="8928993" cy="6048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/>
          <a:lstStyle>
            <a:lvl1pPr marL="609600" indent="-609600"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90600" indent="-53340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52600" indent="-3810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609600" marR="0" lvl="0" indent="-6096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逐步扩大记录的有序序列长度的方法有下列几类：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插入类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将无序子序列中的一个或几个记录“插入”到有序序列中，从而增加记录的有序子序列的长度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选择类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 从记录的无序子序列中“选择”关键字最小或最大的记录，并将它加入到有序子序列中，以此方法增加记录的有序子序列的长度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交换类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通过“交换”无序序列中的记录从而得到其中关键字最小或最大的记录，并将它加入到有序子序列中，以此方法增加记录的有序子序列的长度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归并类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通过“归并”两个或两个以上的记录有序子序列，逐步增加记录有序序列的长度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其它方法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ext Box 10"/>
          <p:cNvSpPr txBox="1"/>
          <p:nvPr/>
        </p:nvSpPr>
        <p:spPr>
          <a:xfrm>
            <a:off x="601980" y="549275"/>
            <a:ext cx="4494530" cy="460375"/>
          </a:xfrm>
          <a:prstGeom prst="rect">
            <a:avLst/>
          </a:prstGeom>
          <a:solidFill>
            <a:srgbClr val="33CCFF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无序序列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18" name="Oval 12"/>
          <p:cNvSpPr/>
          <p:nvPr/>
        </p:nvSpPr>
        <p:spPr>
          <a:xfrm>
            <a:off x="1905000" y="1414780"/>
            <a:ext cx="1852295" cy="57594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划  分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64519" name="AutoShape 14"/>
          <p:cNvSpPr/>
          <p:nvPr/>
        </p:nvSpPr>
        <p:spPr>
          <a:xfrm>
            <a:off x="2700338" y="105410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20" name="AutoShape 15"/>
          <p:cNvSpPr/>
          <p:nvPr/>
        </p:nvSpPr>
        <p:spPr>
          <a:xfrm rot="4097084">
            <a:off x="2020888" y="1819275"/>
            <a:ext cx="288925" cy="774700"/>
          </a:xfrm>
          <a:prstGeom prst="downArrow">
            <a:avLst>
              <a:gd name="adj1" fmla="val 50000"/>
              <a:gd name="adj2" fmla="val 67032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21" name="AutoShape 16"/>
          <p:cNvSpPr/>
          <p:nvPr/>
        </p:nvSpPr>
        <p:spPr>
          <a:xfrm rot="-4341378">
            <a:off x="3262948" y="1747838"/>
            <a:ext cx="288925" cy="854075"/>
          </a:xfrm>
          <a:prstGeom prst="downArrow">
            <a:avLst>
              <a:gd name="adj1" fmla="val 50000"/>
              <a:gd name="adj2" fmla="val 73901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24" name="Oval 19"/>
          <p:cNvSpPr/>
          <p:nvPr/>
        </p:nvSpPr>
        <p:spPr>
          <a:xfrm>
            <a:off x="179388" y="3141663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递归求解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25" name="Oval 20"/>
          <p:cNvSpPr/>
          <p:nvPr/>
        </p:nvSpPr>
        <p:spPr>
          <a:xfrm>
            <a:off x="2916238" y="3214688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递归求解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26" name="AutoShape 21"/>
          <p:cNvSpPr/>
          <p:nvPr/>
        </p:nvSpPr>
        <p:spPr>
          <a:xfrm>
            <a:off x="1331913" y="2854325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27" name="AutoShape 22"/>
          <p:cNvSpPr/>
          <p:nvPr/>
        </p:nvSpPr>
        <p:spPr>
          <a:xfrm>
            <a:off x="3995738" y="2925763"/>
            <a:ext cx="287337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30" name="AutoShape 25"/>
          <p:cNvSpPr/>
          <p:nvPr/>
        </p:nvSpPr>
        <p:spPr>
          <a:xfrm>
            <a:off x="3997960" y="3790950"/>
            <a:ext cx="287020" cy="21844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31" name="AutoShape 26"/>
          <p:cNvSpPr/>
          <p:nvPr/>
        </p:nvSpPr>
        <p:spPr>
          <a:xfrm>
            <a:off x="1306830" y="3717925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32" name="AutoShape 27"/>
          <p:cNvSpPr/>
          <p:nvPr/>
        </p:nvSpPr>
        <p:spPr>
          <a:xfrm rot="-4089146">
            <a:off x="1803400" y="4221163"/>
            <a:ext cx="287338" cy="1152525"/>
          </a:xfrm>
          <a:prstGeom prst="downArrow">
            <a:avLst>
              <a:gd name="adj1" fmla="val 50000"/>
              <a:gd name="adj2" fmla="val 100276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33" name="AutoShape 28"/>
          <p:cNvSpPr/>
          <p:nvPr/>
        </p:nvSpPr>
        <p:spPr>
          <a:xfrm rot="3844094">
            <a:off x="3598863" y="4306888"/>
            <a:ext cx="287337" cy="1008062"/>
          </a:xfrm>
          <a:prstGeom prst="downArrow">
            <a:avLst>
              <a:gd name="adj1" fmla="val 50000"/>
              <a:gd name="adj2" fmla="val 87707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534" name="Oval 29"/>
          <p:cNvSpPr/>
          <p:nvPr/>
        </p:nvSpPr>
        <p:spPr>
          <a:xfrm>
            <a:off x="1547813" y="5086350"/>
            <a:ext cx="2449512" cy="576263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35" name="AutoShape 30"/>
          <p:cNvSpPr/>
          <p:nvPr/>
        </p:nvSpPr>
        <p:spPr>
          <a:xfrm>
            <a:off x="2698750" y="57340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6288" name="Text Box 32"/>
          <p:cNvSpPr txBox="1"/>
          <p:nvPr/>
        </p:nvSpPr>
        <p:spPr>
          <a:xfrm>
            <a:off x="5292725" y="628649"/>
            <a:ext cx="3851275" cy="282404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划分的策略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045" lvl="1" indent="0"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选择一个位置将数组划分成两个部分</a:t>
            </a:r>
            <a:r>
              <a:rPr lang="en-US" altLang="zh-CN" sz="2100" b="1" dirty="0">
                <a:solidFill>
                  <a:srgbClr val="8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merge-sort</a:t>
            </a:r>
            <a:endParaRPr lang="en-US" altLang="zh-CN" sz="2100" b="1" dirty="0">
              <a:solidFill>
                <a:srgbClr val="8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60045" lvl="1" indent="0" algn="just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选择一个划分标准</a:t>
            </a:r>
            <a:r>
              <a:rPr lang="en-US" altLang="zh-CN" sz="21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，根据元素与</a:t>
            </a:r>
            <a:r>
              <a:rPr lang="en-US" altLang="zh-CN" sz="2100" b="1" i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zh-CN" altLang="en-US" sz="21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的大小关系来划分</a:t>
            </a:r>
            <a:r>
              <a:rPr lang="en-US" altLang="zh-CN" sz="2100" b="1" dirty="0">
                <a:solidFill>
                  <a:srgbClr val="8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quick-sort</a:t>
            </a:r>
            <a:endParaRPr lang="en-US" altLang="zh-CN" sz="2100" b="1" dirty="0">
              <a:solidFill>
                <a:srgbClr val="8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551" name="Text Box 38"/>
          <p:cNvSpPr txBox="1"/>
          <p:nvPr/>
        </p:nvSpPr>
        <p:spPr>
          <a:xfrm>
            <a:off x="1331436" y="6097984"/>
            <a:ext cx="3097213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有序序列</a:t>
            </a:r>
            <a:endParaRPr lang="en-US" altLang="zh-CN" sz="2400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43" name="Text Box 40"/>
          <p:cNvSpPr txBox="1"/>
          <p:nvPr/>
        </p:nvSpPr>
        <p:spPr>
          <a:xfrm>
            <a:off x="340677" y="2388731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无序子序列</a:t>
            </a:r>
            <a:endParaRPr lang="en-US" altLang="zh-CN" sz="2400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44" name="Text Box 41"/>
          <p:cNvSpPr txBox="1"/>
          <p:nvPr/>
        </p:nvSpPr>
        <p:spPr>
          <a:xfrm>
            <a:off x="3077528" y="2460169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无序子序列</a:t>
            </a:r>
            <a:endParaRPr lang="en-US" altLang="zh-CN" sz="2400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45" name="Text Box 42"/>
          <p:cNvSpPr txBox="1"/>
          <p:nvPr/>
        </p:nvSpPr>
        <p:spPr>
          <a:xfrm>
            <a:off x="340677" y="4044494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有序子序列</a:t>
            </a:r>
            <a:endParaRPr lang="en-US" altLang="zh-CN" sz="2400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4546" name="Text Box 43"/>
          <p:cNvSpPr txBox="1"/>
          <p:nvPr/>
        </p:nvSpPr>
        <p:spPr>
          <a:xfrm>
            <a:off x="3148965" y="4044494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有序子序列</a:t>
            </a:r>
            <a:endParaRPr lang="en-US" altLang="zh-CN" sz="2400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6301" name="Text Box 45"/>
          <p:cNvSpPr txBox="1"/>
          <p:nvPr/>
        </p:nvSpPr>
        <p:spPr>
          <a:xfrm>
            <a:off x="5534248" y="3450992"/>
            <a:ext cx="3600450" cy="135543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合并策略</a:t>
            </a:r>
            <a:endParaRPr lang="zh-CN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100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不同的划分策略对应不同的合并策略</a:t>
            </a:r>
            <a:endParaRPr lang="zh-CN" altLang="en-US" sz="2100" b="1" dirty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6302" name="Text Box 46"/>
          <p:cNvSpPr txBox="1"/>
          <p:nvPr/>
        </p:nvSpPr>
        <p:spPr>
          <a:xfrm>
            <a:off x="5396909" y="4918442"/>
            <a:ext cx="3656965" cy="1631216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由于分治思想涉及到递归调用，需要关心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子问题的最一般形式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，在排序问题中，子问题一般形式就是将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中的元素排序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35496" y="-2738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32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6.3 </a:t>
            </a:r>
            <a:r>
              <a:rPr lang="zh-CN" altLang="en-US" sz="32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基于分治思想的排序算法</a:t>
            </a:r>
            <a:endParaRPr lang="zh-CN" altLang="en-US" sz="32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7" grpId="0" animBg="1"/>
      <p:bldP spid="64518" grpId="0" animBg="1"/>
      <p:bldP spid="64519" grpId="0" animBg="1"/>
      <p:bldP spid="64520" grpId="0" animBg="1"/>
      <p:bldP spid="64521" grpId="0" animBg="1"/>
      <p:bldP spid="64524" grpId="0" animBg="1"/>
      <p:bldP spid="64525" grpId="0" animBg="1"/>
      <p:bldP spid="64526" grpId="0" animBg="1"/>
      <p:bldP spid="64527" grpId="0" animBg="1"/>
      <p:bldP spid="64530" grpId="0" animBg="1"/>
      <p:bldP spid="64531" grpId="0" animBg="1"/>
      <p:bldP spid="64532" grpId="0" animBg="1"/>
      <p:bldP spid="64533" grpId="0" animBg="1"/>
      <p:bldP spid="64534" grpId="0" animBg="1"/>
      <p:bldP spid="64535" grpId="0" animBg="1"/>
      <p:bldP spid="96288" grpId="0"/>
      <p:bldP spid="64551" grpId="0" animBg="1"/>
      <p:bldP spid="64543" grpId="0" animBg="1"/>
      <p:bldP spid="64544" grpId="0" animBg="1"/>
      <p:bldP spid="64545" grpId="0" animBg="1"/>
      <p:bldP spid="64546" grpId="0" animBg="1"/>
      <p:bldP spid="96301" grpId="0"/>
      <p:bldP spid="963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36880" y="683895"/>
            <a:ext cx="8269605" cy="575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3469005" y="2290445"/>
            <a:ext cx="3357245" cy="1481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归并排序</a:t>
            </a:r>
            <a:endParaRPr lang="zh-CN" altLang="en-US" sz="4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Merge Sort</a:t>
            </a: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4203" y="5384552"/>
            <a:ext cx="335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83627" y="78803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9 4 8 6 5 2 1 3 7 10 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523379" y="256349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7334696" y="256349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2 1 3 7 10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523379" y="421195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4 5 6 8 9  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346761" y="421195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1 2 3 7 10 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884262" y="609028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1 2 3 4 5 6 7 8 9 10 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5827872" y="1687195"/>
            <a:ext cx="1800225" cy="432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24014" y="332422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3" name="椭圆 12"/>
          <p:cNvSpPr/>
          <p:nvPr/>
        </p:nvSpPr>
        <p:spPr>
          <a:xfrm>
            <a:off x="7346761" y="337375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4" name="椭圆 13"/>
          <p:cNvSpPr/>
          <p:nvPr/>
        </p:nvSpPr>
        <p:spPr>
          <a:xfrm>
            <a:off x="5672932" y="5152390"/>
            <a:ext cx="2096770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2" idx="2"/>
            <a:endCxn id="11" idx="0"/>
          </p:cNvCxnSpPr>
          <p:nvPr/>
        </p:nvCxnSpPr>
        <p:spPr>
          <a:xfrm>
            <a:off x="6800057" y="1219835"/>
            <a:ext cx="0" cy="4673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4" idx="0"/>
          </p:cNvCxnSpPr>
          <p:nvPr/>
        </p:nvCxnSpPr>
        <p:spPr>
          <a:xfrm flipH="1">
            <a:off x="5357452" y="2119630"/>
            <a:ext cx="1370850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4"/>
            <a:endCxn id="6" idx="0"/>
          </p:cNvCxnSpPr>
          <p:nvPr/>
        </p:nvCxnSpPr>
        <p:spPr>
          <a:xfrm>
            <a:off x="6727985" y="2119630"/>
            <a:ext cx="1446816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" idx="2"/>
            <a:endCxn id="12" idx="0"/>
          </p:cNvCxnSpPr>
          <p:nvPr/>
        </p:nvCxnSpPr>
        <p:spPr>
          <a:xfrm>
            <a:off x="5429524" y="2995295"/>
            <a:ext cx="635" cy="32893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2"/>
            <a:endCxn id="13" idx="0"/>
          </p:cNvCxnSpPr>
          <p:nvPr/>
        </p:nvCxnSpPr>
        <p:spPr>
          <a:xfrm>
            <a:off x="8246556" y="2995295"/>
            <a:ext cx="6350" cy="3784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4"/>
            <a:endCxn id="7" idx="0"/>
          </p:cNvCxnSpPr>
          <p:nvPr/>
        </p:nvCxnSpPr>
        <p:spPr>
          <a:xfrm flipH="1">
            <a:off x="5429524" y="3865880"/>
            <a:ext cx="635" cy="34607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4"/>
            <a:endCxn id="8" idx="0"/>
          </p:cNvCxnSpPr>
          <p:nvPr/>
        </p:nvCxnSpPr>
        <p:spPr>
          <a:xfrm>
            <a:off x="8252906" y="3915410"/>
            <a:ext cx="5715" cy="29654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2"/>
            <a:endCxn id="14" idx="0"/>
          </p:cNvCxnSpPr>
          <p:nvPr/>
        </p:nvCxnSpPr>
        <p:spPr>
          <a:xfrm>
            <a:off x="5357452" y="4643755"/>
            <a:ext cx="1363865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14" idx="0"/>
          </p:cNvCxnSpPr>
          <p:nvPr/>
        </p:nvCxnSpPr>
        <p:spPr>
          <a:xfrm flipH="1">
            <a:off x="6721317" y="4643755"/>
            <a:ext cx="1465549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4"/>
            <a:endCxn id="9" idx="0"/>
          </p:cNvCxnSpPr>
          <p:nvPr/>
        </p:nvCxnSpPr>
        <p:spPr>
          <a:xfrm>
            <a:off x="6793072" y="5694045"/>
            <a:ext cx="7620" cy="39624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054557" y="3356992"/>
            <a:ext cx="1382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Conquer</a:t>
            </a:r>
            <a:endParaRPr lang="en-US" altLang="zh-C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266485" y="1230329"/>
                <a:ext cx="4117654" cy="37285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0" lvl="0" indent="0" algn="just" eaLnBrk="1" hangingPunct="1">
                  <a:lnSpc>
                    <a:spcPct val="150000"/>
                  </a:lnSpc>
                  <a:spcBef>
                    <a:spcPct val="50000"/>
                  </a:spcBef>
                  <a:buNone/>
                </a:pPr>
                <a:r>
                  <a:rPr lang="en-US" altLang="zh-CN" sz="2000" b="1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Divide</a:t>
                </a:r>
                <a:r>
                  <a:rPr lang="zh-CN" altLang="en-US" sz="2000" b="1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（划分）：</a:t>
                </a:r>
                <a:endParaRPr lang="zh-CN" altLang="en-US" sz="2000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需产生划分位置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0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第一个子问题是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,k]</a:t>
                </a:r>
                <a:endParaRPr lang="en-US" altLang="zh-CN" sz="2000" dirty="0">
                  <a:solidFill>
                    <a:srgbClr val="0000FF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第二个子问题是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A[k+1,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,j]</a:t>
                </a:r>
                <a:r>
                  <a:rPr lang="en-US" altLang="zh-CN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      </a:t>
                </a:r>
                <a:endParaRPr lang="en-US" altLang="zh-CN" sz="20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lvl="0" indent="-285750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为使得两个问题的大小大致相当，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0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可以如下产生</a:t>
                </a:r>
                <a:endParaRPr lang="en-US" altLang="zh-CN" sz="20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𝒌</m:t>
                      </m:r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𝒊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𝒋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+mn-ea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altLang="zh-CN" sz="18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85" y="1230329"/>
                <a:ext cx="4117654" cy="3728521"/>
              </a:xfrm>
              <a:prstGeom prst="rect">
                <a:avLst/>
              </a:prstGeom>
              <a:blipFill rotWithShape="1">
                <a:blip r:embed="rId1"/>
                <a:stretch>
                  <a:fillRect l="-319" t="-350" r="-2141" b="-33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440770" y="3357245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06685" y="3411200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5496" y="-12725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Merge-sort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41947" y="78803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9 4 8 6 5 2 1 3 7 10 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663132" y="256349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7022917" y="256349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2 1 3 7 10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663132" y="421195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4 5 6 8 9  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034982" y="421195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1 2 3 7 10 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342582" y="609028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1 2 3 4 5 6 7 8 9 10 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5286192" y="1687195"/>
            <a:ext cx="1800225" cy="432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663767" y="332422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3" name="椭圆 12"/>
          <p:cNvSpPr/>
          <p:nvPr/>
        </p:nvSpPr>
        <p:spPr>
          <a:xfrm>
            <a:off x="7034982" y="337375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4" name="椭圆 13"/>
          <p:cNvSpPr/>
          <p:nvPr/>
        </p:nvSpPr>
        <p:spPr>
          <a:xfrm>
            <a:off x="5131252" y="5152390"/>
            <a:ext cx="2096770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2" idx="2"/>
            <a:endCxn id="11" idx="0"/>
          </p:cNvCxnSpPr>
          <p:nvPr/>
        </p:nvCxnSpPr>
        <p:spPr>
          <a:xfrm>
            <a:off x="6114867" y="1219835"/>
            <a:ext cx="0" cy="4673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497522" y="2119630"/>
            <a:ext cx="1689100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4"/>
            <a:endCxn id="6" idx="0"/>
          </p:cNvCxnSpPr>
          <p:nvPr/>
        </p:nvCxnSpPr>
        <p:spPr>
          <a:xfrm>
            <a:off x="6114867" y="2119630"/>
            <a:ext cx="1676400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" idx="2"/>
            <a:endCxn id="12" idx="0"/>
          </p:cNvCxnSpPr>
          <p:nvPr/>
        </p:nvCxnSpPr>
        <p:spPr>
          <a:xfrm>
            <a:off x="4425767" y="2995295"/>
            <a:ext cx="635" cy="32893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2"/>
            <a:endCxn id="13" idx="0"/>
          </p:cNvCxnSpPr>
          <p:nvPr/>
        </p:nvCxnSpPr>
        <p:spPr>
          <a:xfrm>
            <a:off x="7791267" y="2995295"/>
            <a:ext cx="6350" cy="3784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4"/>
            <a:endCxn id="7" idx="0"/>
          </p:cNvCxnSpPr>
          <p:nvPr/>
        </p:nvCxnSpPr>
        <p:spPr>
          <a:xfrm flipH="1">
            <a:off x="4425767" y="3865880"/>
            <a:ext cx="635" cy="34607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4"/>
            <a:endCxn id="8" idx="0"/>
          </p:cNvCxnSpPr>
          <p:nvPr/>
        </p:nvCxnSpPr>
        <p:spPr>
          <a:xfrm>
            <a:off x="7797617" y="3915410"/>
            <a:ext cx="5715" cy="29654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2"/>
            <a:endCxn id="14" idx="0"/>
          </p:cNvCxnSpPr>
          <p:nvPr/>
        </p:nvCxnSpPr>
        <p:spPr>
          <a:xfrm>
            <a:off x="4425767" y="4643755"/>
            <a:ext cx="1682115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14" idx="0"/>
          </p:cNvCxnSpPr>
          <p:nvPr/>
        </p:nvCxnSpPr>
        <p:spPr>
          <a:xfrm flipH="1">
            <a:off x="6107882" y="4643755"/>
            <a:ext cx="1695450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4"/>
            <a:endCxn id="9" idx="0"/>
          </p:cNvCxnSpPr>
          <p:nvPr/>
        </p:nvCxnSpPr>
        <p:spPr>
          <a:xfrm>
            <a:off x="6107882" y="5694045"/>
            <a:ext cx="7620" cy="39624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08104" y="3400673"/>
            <a:ext cx="1382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Conquer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6566" name="Text Box 8"/>
          <p:cNvSpPr txBox="1"/>
          <p:nvPr/>
        </p:nvSpPr>
        <p:spPr>
          <a:xfrm>
            <a:off x="291917" y="1876558"/>
            <a:ext cx="3046730" cy="235000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Conquer:   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递归求解</a:t>
            </a:r>
            <a:endParaRPr lang="zh-CN" altLang="en-US" sz="20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求解第一个子问题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Merge-sort(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A,i,k</a:t>
            </a: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</a:t>
            </a:r>
            <a:endParaRPr lang="en-US" altLang="zh-CN" sz="20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求解第二个子问题</a:t>
            </a:r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Merge-sort(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A,k+1,j</a:t>
            </a:r>
            <a:r>
              <a:rPr lang="en-US" altLang="zh-CN" sz="20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14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endParaRPr lang="zh-CN" altLang="en-US" sz="1400" b="1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4277" y="3355945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90661" y="3423900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Merge-sort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47637" y="78803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9 4 8 6 5 2 1 3 7 10 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595321" y="256349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7344221" y="256349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2 1 3 7 10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4595321" y="4211955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4 5 6 8 9  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7356286" y="4211955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1 2 3 7 10 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948272" y="6090285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1 2 3 4 5 6 7 8 9 10 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5891882" y="1687195"/>
            <a:ext cx="1800225" cy="432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595956" y="332422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3" name="椭圆 12"/>
          <p:cNvSpPr/>
          <p:nvPr/>
        </p:nvSpPr>
        <p:spPr>
          <a:xfrm>
            <a:off x="7356286" y="3373755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14" name="椭圆 13"/>
          <p:cNvSpPr/>
          <p:nvPr/>
        </p:nvSpPr>
        <p:spPr>
          <a:xfrm>
            <a:off x="5736942" y="5152390"/>
            <a:ext cx="2096770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2" idx="2"/>
            <a:endCxn id="11" idx="0"/>
          </p:cNvCxnSpPr>
          <p:nvPr/>
        </p:nvCxnSpPr>
        <p:spPr>
          <a:xfrm>
            <a:off x="6720557" y="1219835"/>
            <a:ext cx="0" cy="4673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4" idx="0"/>
          </p:cNvCxnSpPr>
          <p:nvPr/>
        </p:nvCxnSpPr>
        <p:spPr>
          <a:xfrm flipH="1">
            <a:off x="5429394" y="2119630"/>
            <a:ext cx="1362918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4"/>
            <a:endCxn id="6" idx="0"/>
          </p:cNvCxnSpPr>
          <p:nvPr/>
        </p:nvCxnSpPr>
        <p:spPr>
          <a:xfrm>
            <a:off x="6791995" y="2119630"/>
            <a:ext cx="1392331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4" idx="2"/>
            <a:endCxn id="12" idx="0"/>
          </p:cNvCxnSpPr>
          <p:nvPr/>
        </p:nvCxnSpPr>
        <p:spPr>
          <a:xfrm>
            <a:off x="5357956" y="2995295"/>
            <a:ext cx="635" cy="32893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2"/>
            <a:endCxn id="13" idx="0"/>
          </p:cNvCxnSpPr>
          <p:nvPr/>
        </p:nvCxnSpPr>
        <p:spPr>
          <a:xfrm>
            <a:off x="8112571" y="2995295"/>
            <a:ext cx="6350" cy="3784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4"/>
            <a:endCxn id="7" idx="0"/>
          </p:cNvCxnSpPr>
          <p:nvPr/>
        </p:nvCxnSpPr>
        <p:spPr>
          <a:xfrm flipH="1">
            <a:off x="5357956" y="3865880"/>
            <a:ext cx="635" cy="34607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4"/>
            <a:endCxn id="8" idx="0"/>
          </p:cNvCxnSpPr>
          <p:nvPr/>
        </p:nvCxnSpPr>
        <p:spPr>
          <a:xfrm>
            <a:off x="8118921" y="3915410"/>
            <a:ext cx="5715" cy="29654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2"/>
            <a:endCxn id="14" idx="0"/>
          </p:cNvCxnSpPr>
          <p:nvPr/>
        </p:nvCxnSpPr>
        <p:spPr>
          <a:xfrm>
            <a:off x="5429394" y="4643755"/>
            <a:ext cx="1355933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14" idx="0"/>
          </p:cNvCxnSpPr>
          <p:nvPr/>
        </p:nvCxnSpPr>
        <p:spPr>
          <a:xfrm flipH="1">
            <a:off x="6785327" y="4643755"/>
            <a:ext cx="1411064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4"/>
            <a:endCxn id="9" idx="0"/>
          </p:cNvCxnSpPr>
          <p:nvPr/>
        </p:nvCxnSpPr>
        <p:spPr>
          <a:xfrm>
            <a:off x="6713572" y="5694045"/>
            <a:ext cx="7620" cy="39624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20085" y="3455035"/>
            <a:ext cx="1382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Conquer</a:t>
            </a:r>
            <a:endParaRPr lang="en-US" altLang="zh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 Box 3"/>
              <p:cNvSpPr txBox="1">
                <a:spLocks noChangeArrowheads="1"/>
              </p:cNvSpPr>
              <p:nvPr/>
            </p:nvSpPr>
            <p:spPr bwMode="auto">
              <a:xfrm>
                <a:off x="87552" y="859475"/>
                <a:ext cx="4484448" cy="59539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Combine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sz="1600" dirty="0" err="1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A,i,k,j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):%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将已排序的子序列合并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</a:t>
                </a:r>
                <a:r>
                  <a:rPr lang="en-US" altLang="zh-CN" sz="16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,k], A[k+1,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,j]%</a:t>
                </a:r>
                <a:endParaRPr lang="zh-CN" altLang="en-US" sz="1600" dirty="0"/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h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k+1; t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设置指针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While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&amp;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&lt; j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 </a:t>
                </a:r>
                <a:endParaRPr lang="en-US" altLang="zh-CN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IF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A[l] &lt; A[h]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endParaRPr lang="en-US" altLang="zh-CN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A[l]; </a:t>
                </a:r>
                <a:r>
                  <a:rPr lang="en-US" altLang="zh-CN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//B</a:t>
                </a:r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是排序后的数组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l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+ 1;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7.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</a:t>
                </a:r>
                <a:endParaRPr lang="en-US" altLang="zh-CN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8. 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A[h];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9.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h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+ 1;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10.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1600" b="1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11.</a:t>
                </a:r>
                <a:r>
                  <a:rPr lang="en-US" sz="16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IF 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l &lt; k </a:t>
                </a:r>
                <a:r>
                  <a:rPr lang="en-US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THEN //</a:t>
                </a:r>
                <a:r>
                  <a:rPr lang="zh-CN" altLang="en-US" sz="1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第一个子问题有剩余元素</a:t>
                </a:r>
                <a:endParaRPr lang="en-US" altLang="zh-CN" sz="1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12.   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For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k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16.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14.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15. 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IF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h &lt; j 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THEN //</a:t>
                </a:r>
                <a:r>
                  <a:rPr lang="zh-CN" altLang="en-US" sz="14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第二个子问题有剩余元素</a:t>
                </a:r>
                <a:endParaRPr lang="en-US" altLang="zh-CN" sz="1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16.   For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16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j </a:t>
                </a: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17.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18.     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1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19. For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en-US" sz="1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1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20.    </a:t>
                </a: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16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B[v] //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将归并后的数据复制到</a:t>
                </a:r>
                <a:r>
                  <a:rPr lang="en-US" altLang="zh-CN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endPara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552" y="859475"/>
                <a:ext cx="4484448" cy="5953901"/>
              </a:xfrm>
              <a:prstGeom prst="rect">
                <a:avLst/>
              </a:prstGeom>
              <a:blipFill rotWithShape="1">
                <a:blip r:embed="rId1"/>
                <a:stretch>
                  <a:fillRect l="-7149" t="-5" b="-4760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4514487" y="3357245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02628" y="3381037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5496" y="116632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Merge-sort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1403648" y="1879230"/>
            <a:ext cx="6548755" cy="435808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lIns="92075" tIns="46038" rIns="92075" bIns="46038" anchor="ctr"/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914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1371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828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22860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925195" lvl="0" algn="just">
              <a:lnSpc>
                <a:spcPct val="150000"/>
              </a:lnSpc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6.1 </a:t>
            </a:r>
            <a:r>
              <a:rPr lang="en-US" altLang="zh-CN" sz="3600" dirty="0" err="1">
                <a:ea typeface="楷体" panose="02010609060101010101" pitchFamily="49" charset="-122"/>
                <a:cs typeface="Times New Roman" panose="02020603050405020304" pitchFamily="18" charset="0"/>
              </a:rPr>
              <a:t>分治法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25195" lvl="0" algn="just">
              <a:lnSpc>
                <a:spcPct val="150000"/>
              </a:lnSpc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6.2  </a:t>
            </a:r>
            <a:r>
              <a:rPr lang="en-US" altLang="zh-CN" sz="3600" dirty="0" err="1">
                <a:ea typeface="楷体" panose="02010609060101010101" pitchFamily="49" charset="-122"/>
                <a:cs typeface="Times New Roman" panose="02020603050405020304" pitchFamily="18" charset="0"/>
              </a:rPr>
              <a:t>排序介绍</a:t>
            </a:r>
            <a:r>
              <a:rPr lang="en-US" altLang="zh-CN" sz="36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25195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6.3  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归并排序（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merge sort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25195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6.4  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快速排序（</a:t>
            </a: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quick sort</a:t>
            </a:r>
            <a:r>
              <a:rPr kumimoji="1" lang="zh-CN" alt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925195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6.5  排序问题的下界</a:t>
            </a:r>
            <a:endParaRPr kumimoji="1" lang="en-US" altLang="zh-CN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563339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5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本讲内容</a:t>
            </a:r>
            <a:endParaRPr lang="zh-CN" altLang="en-US" sz="54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657226"/>
                <a:ext cx="8928992" cy="61385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l">
                  <a:defRPr/>
                </a:pP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Merge-sort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sz="2000" dirty="0" err="1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A,i,j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): 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Input:  A[</a:t>
                </a:r>
                <a:r>
                  <a:rPr lang="en-US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,j]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排序后的数组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(</a:t>
                </a:r>
                <a:r>
                  <a:rPr lang="en-US" altLang="zh-CN" sz="20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i+j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)/2; 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 Merge-sort(</a:t>
                </a:r>
                <a:r>
                  <a:rPr lang="en-US" sz="20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A,i,k</a:t>
                </a: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);    % 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递归调用</a:t>
                </a:r>
                <a:endParaRPr 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Merge-sort(A,k+1,j);</a:t>
                </a:r>
                <a:endParaRPr lang="en-US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%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将已排序的子序列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</a:t>
                </a:r>
                <a:r>
                  <a:rPr lang="en-US" altLang="zh-CN" sz="2000" dirty="0" err="1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,k], A[k+1,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,j]%</a:t>
                </a:r>
                <a:endParaRPr lang="zh-CN" altLang="en-US" sz="2000" dirty="0">
                  <a:solidFill>
                    <a:srgbClr val="0000FF"/>
                  </a:solidFill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 h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k+1; t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//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设置指针</a:t>
                </a:r>
                <a:r>
                  <a:rPr lang="en-US" altLang="zh-CN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While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&amp;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&lt; j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 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IF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A[l] &lt; A[h]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A[l]; l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+ 1; t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7. 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A[h]; h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+ 1; t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2000" b="1" dirty="0">
                  <a:solidFill>
                    <a:schemeClr val="accent6">
                      <a:lumMod val="75000"/>
                    </a:schemeClr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8.</a:t>
                </a:r>
                <a:r>
                  <a:rPr lang="en-US" sz="2000" b="1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</a:t>
                </a:r>
                <a:r>
                  <a:rPr 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IF 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l &lt; k </a:t>
                </a:r>
                <a:r>
                  <a:rPr 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THEN //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第一个子问题有剩余元素</a:t>
                </a:r>
                <a:endParaRPr lang="en-US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9.     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For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l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k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10.    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A[v]; t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11. 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IF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h &lt; j 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THEN //</a:t>
                </a:r>
                <a:r>
                  <a:rPr lang="zh-CN" altLang="en-US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第二个子问题有剩余元素</a:t>
                </a:r>
                <a:endParaRPr lang="en-US" altLang="zh-CN" sz="20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defRPr/>
                </a:pP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12.    For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v</a:t>
                </a:r>
                <a:r>
                  <a:rPr lang="en-US" altLang="zh-CN" sz="20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h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To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j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16.    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B[t]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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A[v]; t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 + 1;</a:t>
                </a:r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14. 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Do</a:t>
                </a:r>
                <a:endParaRPr lang="en-US" altLang="zh-CN" sz="20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15.   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A[v]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B[v] //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将归并后的数据复制到</a:t>
                </a:r>
                <a:r>
                  <a:rPr lang="en-US" altLang="zh-CN" sz="20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657226"/>
                <a:ext cx="8928992" cy="6138567"/>
              </a:xfrm>
              <a:prstGeom prst="rect">
                <a:avLst/>
              </a:prstGeom>
              <a:blipFill rotWithShape="1">
                <a:blip r:embed="rId1"/>
                <a:stretch>
                  <a:fillRect l="-3594" r="5" b="-4624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79576" y="1988840"/>
            <a:ext cx="8568888" cy="64807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9644" y="4233462"/>
            <a:ext cx="8568888" cy="1787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9644" y="3558169"/>
            <a:ext cx="8568888" cy="64807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Merge-sort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28" name="Rectangle 100"/>
          <p:cNvSpPr>
            <a:spLocks noChangeArrowheads="1"/>
          </p:cNvSpPr>
          <p:nvPr/>
        </p:nvSpPr>
        <p:spPr bwMode="auto">
          <a:xfrm>
            <a:off x="35496" y="14288"/>
            <a:ext cx="2376262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算法分析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5496" y="4725144"/>
                <a:ext cx="4657054" cy="21605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:r>
                  <a:rPr lang="zh-CN" altLang="en-US" b="1" noProof="0" dirty="0">
                    <a:ln>
                      <a:noFill/>
                    </a:ln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建立递归方程</a:t>
                </a:r>
                <a:endParaRPr lang="en-US" altLang="zh-CN" b="1" noProof="0" dirty="0">
                  <a:ln>
                    <a:noFill/>
                  </a:ln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  <a:sym typeface="+mn-ea"/>
                </a:endParaRPr>
              </a:p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2</m:t>
                      </m:r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/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       =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2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/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华文细黑" panose="02010600040101010101" charset="-122"/>
                          </a:rPr>
                          <m:t>2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𝑂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𝑛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使用</a:t>
                </a:r>
                <a:r>
                  <a:rPr lang="en-US" altLang="zh-CN" b="1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Master</a:t>
                </a:r>
                <a:r>
                  <a:rPr lang="zh-CN" altLang="en-US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定理</a:t>
                </a:r>
                <a:endParaRPr lang="zh-CN" altLang="en-US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𝑂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lg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𝑛</m:t>
                      </m:r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725144"/>
                <a:ext cx="4657054" cy="2160591"/>
              </a:xfrm>
              <a:prstGeom prst="rect">
                <a:avLst/>
              </a:prstGeom>
              <a:blipFill rotWithShape="1">
                <a:blip r:embed="rId1"/>
                <a:stretch>
                  <a:fillRect l="-285" t="-593" r="-261" b="-56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5038659" y="44624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9 4 8 6 5 2 1 3 7 10 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4686343" y="1820084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9 4 8 6 5 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7435243" y="1820084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2 1 3 7 10 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4686343" y="3468544"/>
            <a:ext cx="166814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4 5 6 8 9  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7447308" y="3468544"/>
            <a:ext cx="1680210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1 2 3 7 10 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5039294" y="5346874"/>
            <a:ext cx="3688715" cy="43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1 2 3 4 5 6 7 8 9 10 </a:t>
            </a:r>
            <a:endParaRPr lang="en-US" altLang="zh-CN"/>
          </a:p>
        </p:txBody>
      </p:sp>
      <p:sp>
        <p:nvSpPr>
          <p:cNvPr id="35" name="椭圆 34"/>
          <p:cNvSpPr/>
          <p:nvPr/>
        </p:nvSpPr>
        <p:spPr>
          <a:xfrm>
            <a:off x="5982904" y="943784"/>
            <a:ext cx="1800225" cy="432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686978" y="2580814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447308" y="2630344"/>
            <a:ext cx="1668145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/>
          </a:p>
        </p:txBody>
      </p:sp>
      <p:sp>
        <p:nvSpPr>
          <p:cNvPr id="38" name="椭圆 37"/>
          <p:cNvSpPr/>
          <p:nvPr/>
        </p:nvSpPr>
        <p:spPr>
          <a:xfrm>
            <a:off x="5827964" y="4408979"/>
            <a:ext cx="2096770" cy="541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/>
          <p:cNvCxnSpPr>
            <a:stCxn id="29" idx="2"/>
            <a:endCxn id="35" idx="0"/>
          </p:cNvCxnSpPr>
          <p:nvPr/>
        </p:nvCxnSpPr>
        <p:spPr>
          <a:xfrm>
            <a:off x="6811579" y="476424"/>
            <a:ext cx="0" cy="4673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30" idx="0"/>
          </p:cNvCxnSpPr>
          <p:nvPr/>
        </p:nvCxnSpPr>
        <p:spPr>
          <a:xfrm flipH="1">
            <a:off x="5520416" y="1376219"/>
            <a:ext cx="1362918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5" idx="4"/>
            <a:endCxn id="31" idx="0"/>
          </p:cNvCxnSpPr>
          <p:nvPr/>
        </p:nvCxnSpPr>
        <p:spPr>
          <a:xfrm>
            <a:off x="6883017" y="1376219"/>
            <a:ext cx="1392331" cy="44386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0" idx="2"/>
            <a:endCxn id="36" idx="0"/>
          </p:cNvCxnSpPr>
          <p:nvPr/>
        </p:nvCxnSpPr>
        <p:spPr>
          <a:xfrm>
            <a:off x="5448978" y="2251884"/>
            <a:ext cx="635" cy="32893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1" idx="2"/>
            <a:endCxn id="37" idx="0"/>
          </p:cNvCxnSpPr>
          <p:nvPr/>
        </p:nvCxnSpPr>
        <p:spPr>
          <a:xfrm>
            <a:off x="8203593" y="2251884"/>
            <a:ext cx="6350" cy="37846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6" idx="4"/>
            <a:endCxn id="32" idx="0"/>
          </p:cNvCxnSpPr>
          <p:nvPr/>
        </p:nvCxnSpPr>
        <p:spPr>
          <a:xfrm flipH="1">
            <a:off x="5448978" y="3122469"/>
            <a:ext cx="635" cy="34607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7" idx="4"/>
            <a:endCxn id="33" idx="0"/>
          </p:cNvCxnSpPr>
          <p:nvPr/>
        </p:nvCxnSpPr>
        <p:spPr>
          <a:xfrm>
            <a:off x="8209943" y="3171999"/>
            <a:ext cx="5715" cy="29654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32" idx="2"/>
            <a:endCxn id="38" idx="0"/>
          </p:cNvCxnSpPr>
          <p:nvPr/>
        </p:nvCxnSpPr>
        <p:spPr>
          <a:xfrm>
            <a:off x="5520416" y="3900344"/>
            <a:ext cx="1355933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3" idx="2"/>
            <a:endCxn id="38" idx="0"/>
          </p:cNvCxnSpPr>
          <p:nvPr/>
        </p:nvCxnSpPr>
        <p:spPr>
          <a:xfrm flipH="1">
            <a:off x="6876349" y="3900344"/>
            <a:ext cx="1411064" cy="508635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8" idx="4"/>
            <a:endCxn id="34" idx="0"/>
          </p:cNvCxnSpPr>
          <p:nvPr/>
        </p:nvCxnSpPr>
        <p:spPr>
          <a:xfrm>
            <a:off x="6804594" y="4950634"/>
            <a:ext cx="7620" cy="39624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211107" y="2711624"/>
            <a:ext cx="1382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Conquer</a:t>
            </a:r>
            <a:endParaRPr lang="en-US" altLang="zh-C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2639963" y="852800"/>
                <a:ext cx="204094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𝐷</m:t>
                      </m:r>
                      <m:d>
                        <m:dPr>
                          <m:ctrlPr>
                            <a:rPr lang="en-US" altLang="zh-CN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𝑂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(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1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zh-CN" altLang="en-US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963" y="852800"/>
                <a:ext cx="204094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3" t="-136" r="1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2630442" y="2564904"/>
                <a:ext cx="204094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2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  <m:r>
                            <a:rPr lang="en-US" altLang="zh-CN" b="0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/</m:t>
                          </m:r>
                          <m:r>
                            <a:rPr lang="en-US" altLang="zh-CN" b="0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442" y="2564904"/>
                <a:ext cx="2040944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3" t="-30" r="16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2801506" y="4221088"/>
                <a:ext cx="204094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𝐶</m:t>
                      </m:r>
                      <m:d>
                        <m:dPr>
                          <m:ctrlPr>
                            <a:rPr lang="en-US" altLang="zh-CN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</m:ctrlPr>
                        </m:dPr>
                        <m:e>
                          <m:r>
                            <a:rPr lang="en-US" altLang="zh-CN" b="0" i="1" noProof="0" smtClean="0">
                              <a:ln>
                                <a:noFill/>
                              </a:ln>
                              <a:solidFill>
                                <a:srgbClr val="0058DA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华文细黑" panose="02010600040101010101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=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𝑂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(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𝑛</m:t>
                      </m:r>
                      <m:r>
                        <a:rPr lang="en-US" altLang="zh-CN" b="0" i="1" noProof="0" smtClean="0">
                          <a:ln>
                            <a:noFill/>
                          </a:ln>
                          <a:solidFill>
                            <a:srgbClr val="0058DA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华文细黑" panose="02010600040101010101" charset="-122"/>
                        </a:rPr>
                        <m:t>)</m:t>
                      </m:r>
                    </m:oMath>
                  </m:oMathPara>
                </a14:m>
                <a:endParaRPr lang="zh-CN" altLang="en-US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06" y="4221088"/>
                <a:ext cx="2040944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6" t="-53" r="28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4572000" y="2601320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314189" y="2654443"/>
            <a:ext cx="182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Merge-sort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0" grpId="0"/>
      <p:bldP spid="52" grpId="0"/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36880" y="683895"/>
            <a:ext cx="8269605" cy="575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3469005" y="2290445"/>
            <a:ext cx="3357245" cy="1481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快速排序</a:t>
            </a:r>
            <a:endParaRPr lang="zh-CN" altLang="en-US" sz="4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Quick Sort</a:t>
            </a: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4203" y="5384552"/>
            <a:ext cx="335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4997" name="Text Box 4"/>
              <p:cNvSpPr txBox="1"/>
              <p:nvPr/>
            </p:nvSpPr>
            <p:spPr>
              <a:xfrm>
                <a:off x="179388" y="549275"/>
                <a:ext cx="5832772" cy="46166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9    4    8    6    5    2   1   3   7  10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997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8" y="549275"/>
                <a:ext cx="5832772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82" t="-1100" r="-77" b="-958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8" name="Oval 5"/>
          <p:cNvSpPr/>
          <p:nvPr/>
        </p:nvSpPr>
        <p:spPr>
          <a:xfrm>
            <a:off x="1619250" y="1414463"/>
            <a:ext cx="2449513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华文细黑" panose="02010600040101010101" charset="-122"/>
              </a:rPr>
              <a:t>划    分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</a:endParaRPr>
          </a:p>
        </p:txBody>
      </p:sp>
      <p:sp>
        <p:nvSpPr>
          <p:cNvPr id="84999" name="AutoShape 6"/>
          <p:cNvSpPr/>
          <p:nvPr/>
        </p:nvSpPr>
        <p:spPr>
          <a:xfrm>
            <a:off x="2700338" y="105410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0" name="AutoShape 7"/>
          <p:cNvSpPr/>
          <p:nvPr/>
        </p:nvSpPr>
        <p:spPr>
          <a:xfrm rot="4097084">
            <a:off x="2020888" y="1819275"/>
            <a:ext cx="288925" cy="774700"/>
          </a:xfrm>
          <a:prstGeom prst="downArrow">
            <a:avLst>
              <a:gd name="adj1" fmla="val 50000"/>
              <a:gd name="adj2" fmla="val 67032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1" name="AutoShape 8"/>
          <p:cNvSpPr/>
          <p:nvPr/>
        </p:nvSpPr>
        <p:spPr>
          <a:xfrm rot="-4341378">
            <a:off x="3268663" y="1855788"/>
            <a:ext cx="288925" cy="854075"/>
          </a:xfrm>
          <a:prstGeom prst="downArrow">
            <a:avLst>
              <a:gd name="adj1" fmla="val 50000"/>
              <a:gd name="adj2" fmla="val 73901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2" name="Text Box 9"/>
          <p:cNvSpPr txBox="1"/>
          <p:nvPr/>
        </p:nvSpPr>
        <p:spPr>
          <a:xfrm>
            <a:off x="323850" y="2422525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5003" name="Text Box 10"/>
          <p:cNvSpPr txBox="1"/>
          <p:nvPr/>
        </p:nvSpPr>
        <p:spPr>
          <a:xfrm>
            <a:off x="3060700" y="2493963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+1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n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5004" name="Oval 11"/>
          <p:cNvSpPr/>
          <p:nvPr/>
        </p:nvSpPr>
        <p:spPr>
          <a:xfrm>
            <a:off x="179388" y="3141663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递归求解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005" name="Oval 12"/>
          <p:cNvSpPr/>
          <p:nvPr/>
        </p:nvSpPr>
        <p:spPr>
          <a:xfrm>
            <a:off x="2916238" y="3214688"/>
            <a:ext cx="2449512" cy="576262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递归求解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006" name="AutoShape 13"/>
          <p:cNvSpPr/>
          <p:nvPr/>
        </p:nvSpPr>
        <p:spPr>
          <a:xfrm>
            <a:off x="1331913" y="2854325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7" name="AutoShape 14"/>
          <p:cNvSpPr/>
          <p:nvPr/>
        </p:nvSpPr>
        <p:spPr>
          <a:xfrm>
            <a:off x="3995738" y="2925763"/>
            <a:ext cx="287337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08" name="Text Box 15"/>
          <p:cNvSpPr txBox="1"/>
          <p:nvPr/>
        </p:nvSpPr>
        <p:spPr>
          <a:xfrm>
            <a:off x="323850" y="4078288"/>
            <a:ext cx="2160588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a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5009" name="Text Box 16"/>
          <p:cNvSpPr txBox="1"/>
          <p:nvPr/>
        </p:nvSpPr>
        <p:spPr>
          <a:xfrm>
            <a:off x="3132138" y="4078288"/>
            <a:ext cx="2160587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+1</a:t>
            </a:r>
            <a:r>
              <a:rPr lang="en-US" altLang="zh-CN" sz="2400" dirty="0">
                <a:latin typeface="Times New Roman" panose="02020603050405020304" pitchFamily="18" charset="0"/>
              </a:rPr>
              <a:t>,…,</a:t>
            </a:r>
            <a:r>
              <a:rPr lang="en-US" altLang="zh-CN" sz="2400" i="1" dirty="0">
                <a:latin typeface="Times New Roman" panose="02020603050405020304" pitchFamily="18" charset="0"/>
              </a:rPr>
              <a:t>b</a:t>
            </a:r>
            <a:r>
              <a:rPr lang="en-US" altLang="zh-CN" sz="2400" i="1" baseline="-25000" dirty="0">
                <a:latin typeface="Times New Roman" panose="02020603050405020304" pitchFamily="18" charset="0"/>
              </a:rPr>
              <a:t>n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sp>
        <p:nvSpPr>
          <p:cNvPr id="85010" name="AutoShape 17"/>
          <p:cNvSpPr/>
          <p:nvPr/>
        </p:nvSpPr>
        <p:spPr>
          <a:xfrm>
            <a:off x="3995738" y="3790950"/>
            <a:ext cx="287337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1" name="AutoShape 18"/>
          <p:cNvSpPr/>
          <p:nvPr/>
        </p:nvSpPr>
        <p:spPr>
          <a:xfrm>
            <a:off x="1260475" y="37909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2" name="AutoShape 19"/>
          <p:cNvSpPr/>
          <p:nvPr/>
        </p:nvSpPr>
        <p:spPr>
          <a:xfrm rot="-4089146">
            <a:off x="1803400" y="4221163"/>
            <a:ext cx="287338" cy="1152525"/>
          </a:xfrm>
          <a:prstGeom prst="downArrow">
            <a:avLst>
              <a:gd name="adj1" fmla="val 50000"/>
              <a:gd name="adj2" fmla="val 100276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3" name="AutoShape 20"/>
          <p:cNvSpPr/>
          <p:nvPr/>
        </p:nvSpPr>
        <p:spPr>
          <a:xfrm rot="3844094">
            <a:off x="3598863" y="4306888"/>
            <a:ext cx="287337" cy="1008062"/>
          </a:xfrm>
          <a:prstGeom prst="downArrow">
            <a:avLst>
              <a:gd name="adj1" fmla="val 50000"/>
              <a:gd name="adj2" fmla="val 87707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4" name="Oval 21"/>
          <p:cNvSpPr/>
          <p:nvPr/>
        </p:nvSpPr>
        <p:spPr>
          <a:xfrm>
            <a:off x="1547813" y="5086350"/>
            <a:ext cx="2449512" cy="576263"/>
          </a:xfrm>
          <a:prstGeom prst="ellipse">
            <a:avLst/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015" name="AutoShape 22"/>
          <p:cNvSpPr/>
          <p:nvPr/>
        </p:nvSpPr>
        <p:spPr>
          <a:xfrm>
            <a:off x="2698750" y="5734050"/>
            <a:ext cx="287338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5016" name="Text Box 23"/>
          <p:cNvSpPr txBox="1"/>
          <p:nvPr/>
        </p:nvSpPr>
        <p:spPr>
          <a:xfrm>
            <a:off x="1476375" y="6092825"/>
            <a:ext cx="2951163" cy="457200"/>
          </a:xfrm>
          <a:prstGeom prst="rect">
            <a:avLst/>
          </a:prstGeom>
          <a:solidFill>
            <a:srgbClr val="33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en-US" altLang="zh-CN" sz="2400" i="1" dirty="0">
                <a:latin typeface="Times New Roman" panose="02020603050405020304" pitchFamily="18" charset="0"/>
              </a:rPr>
              <a:t>1,2,3,4,5,6,7,8,9,10</a:t>
            </a:r>
            <a:endParaRPr lang="en-US" altLang="zh-CN" sz="2400" i="1" baseline="-25000" dirty="0">
              <a:latin typeface="Times New Roman" panose="02020603050405020304" pitchFamily="18" charset="0"/>
            </a:endParaRPr>
          </a:p>
        </p:txBody>
      </p:sp>
      <p:grpSp>
        <p:nvGrpSpPr>
          <p:cNvPr id="85017" name="Group 31"/>
          <p:cNvGrpSpPr/>
          <p:nvPr/>
        </p:nvGrpSpPr>
        <p:grpSpPr>
          <a:xfrm>
            <a:off x="323850" y="2420938"/>
            <a:ext cx="4968875" cy="2112962"/>
            <a:chOff x="340" y="1662"/>
            <a:chExt cx="3130" cy="1331"/>
          </a:xfrm>
        </p:grpSpPr>
        <p:sp>
          <p:nvSpPr>
            <p:cNvPr id="85019" name="Text Box 32"/>
            <p:cNvSpPr txBox="1"/>
            <p:nvPr/>
          </p:nvSpPr>
          <p:spPr>
            <a:xfrm>
              <a:off x="340" y="1662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4,6,5,2,1,3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0" name="Text Box 33"/>
            <p:cNvSpPr txBox="1"/>
            <p:nvPr/>
          </p:nvSpPr>
          <p:spPr>
            <a:xfrm>
              <a:off x="2064" y="1707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9,8,7,10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1" name="Text Box 34"/>
            <p:cNvSpPr txBox="1"/>
            <p:nvPr/>
          </p:nvSpPr>
          <p:spPr>
            <a:xfrm>
              <a:off x="340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1,2,3,4,5,6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  <p:sp>
          <p:nvSpPr>
            <p:cNvPr id="85022" name="Text Box 35"/>
            <p:cNvSpPr txBox="1"/>
            <p:nvPr/>
          </p:nvSpPr>
          <p:spPr>
            <a:xfrm>
              <a:off x="2109" y="2705"/>
              <a:ext cx="1361" cy="288"/>
            </a:xfrm>
            <a:prstGeom prst="rect">
              <a:avLst/>
            </a:prstGeom>
            <a:solidFill>
              <a:srgbClr val="33CCFF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</a:rPr>
                <a:t>7,8,9,10</a:t>
              </a:r>
              <a:endParaRPr lang="en-US" altLang="zh-CN" sz="2400" i="1" baseline="-250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5018" name="Text Box 39"/>
              <p:cNvSpPr txBox="1"/>
              <p:nvPr/>
            </p:nvSpPr>
            <p:spPr>
              <a:xfrm>
                <a:off x="5398760" y="1054100"/>
                <a:ext cx="3691255" cy="56323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基本思想</a:t>
                </a: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Divide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确定一个划分标准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将数组中小于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的元素放到数组的前面部分，大于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的元素放到数组的后面部分，并返回一个划分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Conquer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递归调用算法将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Combine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无操作</a:t>
                </a:r>
                <a:endParaRPr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5018" name="Text 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60" y="1054100"/>
                <a:ext cx="3691255" cy="5632311"/>
              </a:xfrm>
              <a:prstGeom prst="rect">
                <a:avLst/>
              </a:prstGeom>
              <a:blipFill rotWithShape="1">
                <a:blip r:embed="rId2"/>
                <a:stretch>
                  <a:fillRect l="-361" t="-225" r="-327" b="-21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5496" y="-99392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Quick Sort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7504" y="1340768"/>
            <a:ext cx="8928992" cy="35069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,j],x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排序后的数组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1.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选择划分元素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k = Partition(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完成划分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A,i,k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递归求解子问题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4.   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(A,k+1,j);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递归求解子问题</a:t>
            </a:r>
            <a:endParaRPr lang="en-US" altLang="zh-CN" sz="2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                       //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无需额外的合并操作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算法框架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7046" name="Text Box 7"/>
              <p:cNvSpPr txBox="1"/>
              <p:nvPr/>
            </p:nvSpPr>
            <p:spPr>
              <a:xfrm>
                <a:off x="323850" y="3212976"/>
                <a:ext cx="5904334" cy="46166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9    4    8    6    5    2    1   3   7  10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704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212976"/>
                <a:ext cx="5904334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86" t="-1074" r="-74" b="-985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384" name="Text Box 8"/>
              <p:cNvSpPr txBox="1"/>
              <p:nvPr/>
            </p:nvSpPr>
            <p:spPr>
              <a:xfrm>
                <a:off x="323850" y="3682876"/>
                <a:ext cx="5904334" cy="46672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4    8    6    5    2    1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84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682876"/>
                <a:ext cx="5904334" cy="466725"/>
              </a:xfrm>
              <a:prstGeom prst="rect">
                <a:avLst/>
              </a:prstGeom>
              <a:blipFill rotWithShape="1">
                <a:blip r:embed="rId2"/>
                <a:stretch>
                  <a:fillRect l="-86" t="-1062" r="-74" b="-979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048" name="Text Box 9"/>
              <p:cNvSpPr txBox="1"/>
              <p:nvPr/>
            </p:nvSpPr>
            <p:spPr>
              <a:xfrm>
                <a:off x="6372225" y="3286001"/>
                <a:ext cx="2520950" cy="4572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7048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25" y="3286001"/>
                <a:ext cx="2520950" cy="457200"/>
              </a:xfrm>
              <a:prstGeom prst="rect">
                <a:avLst/>
              </a:prstGeom>
              <a:blipFill rotWithShape="1">
                <a:blip r:embed="rId3"/>
                <a:stretch>
                  <a:fillRect t="-112" b="11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386" name="Text Box 10"/>
              <p:cNvSpPr txBox="1"/>
              <p:nvPr/>
            </p:nvSpPr>
            <p:spPr>
              <a:xfrm>
                <a:off x="323850" y="4186113"/>
                <a:ext cx="5904334" cy="46672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4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8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6    5    2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8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186113"/>
                <a:ext cx="5904334" cy="466725"/>
              </a:xfrm>
              <a:prstGeom prst="rect">
                <a:avLst/>
              </a:prstGeom>
              <a:blipFill rotWithShape="1">
                <a:blip r:embed="rId4"/>
                <a:stretch>
                  <a:fillRect l="-86" t="-1130" r="-74" b="-911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387" name="Text Box 11"/>
              <p:cNvSpPr txBox="1"/>
              <p:nvPr/>
            </p:nvSpPr>
            <p:spPr>
              <a:xfrm>
                <a:off x="323850" y="4652838"/>
                <a:ext cx="5904334" cy="46672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4 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6    5    2 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8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8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652838"/>
                <a:ext cx="5904334" cy="466725"/>
              </a:xfrm>
              <a:prstGeom prst="rect">
                <a:avLst/>
              </a:prstGeom>
              <a:blipFill rotWithShape="1">
                <a:blip r:embed="rId5"/>
                <a:stretch>
                  <a:fillRect l="-86" t="-1130" r="-74" b="-911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388" name="Text Box 12"/>
              <p:cNvSpPr txBox="1"/>
              <p:nvPr/>
            </p:nvSpPr>
            <p:spPr>
              <a:xfrm>
                <a:off x="323850" y="5084638"/>
                <a:ext cx="5904334" cy="461665"/>
              </a:xfrm>
              <a:prstGeom prst="rect">
                <a:avLst/>
              </a:prstGeom>
              <a:solidFill>
                <a:srgbClr val="33CCFF"/>
              </a:solid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4 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6    5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8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9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  7  10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,⋯,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8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5084638"/>
                <a:ext cx="590433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86" t="-1142" r="-74" b="-917"/>
                </a:stretch>
              </a:blipFill>
              <a:ln w="9525" cap="flat" cmpd="sng">
                <a:solidFill>
                  <a:schemeClr val="bg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392" name="Group 16"/>
          <p:cNvGrpSpPr/>
          <p:nvPr/>
        </p:nvGrpSpPr>
        <p:grpSpPr>
          <a:xfrm>
            <a:off x="323850" y="5589467"/>
            <a:ext cx="8784654" cy="461963"/>
            <a:chOff x="204" y="2160"/>
            <a:chExt cx="5534" cy="2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054" name="Text Box 13"/>
                <p:cNvSpPr txBox="1"/>
                <p:nvPr/>
              </p:nvSpPr>
              <p:spPr>
                <a:xfrm>
                  <a:off x="204" y="2160"/>
                  <a:ext cx="2858" cy="291"/>
                </a:xfrm>
                <a:prstGeom prst="rect">
                  <a:avLst/>
                </a:prstGeom>
                <a:solidFill>
                  <a:srgbClr val="33CCFF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3</a:t>
                  </a:r>
                  <a:r>
                    <a:rPr lang="en-US" altLang="zh-CN" sz="2400" dirty="0">
                      <a:latin typeface="Times New Roman" panose="02020603050405020304" pitchFamily="18" charset="0"/>
                    </a:rPr>
                    <a:t>    4    </a:t>
                  </a:r>
                  <a:r>
                    <a:rPr lang="en-US" altLang="zh-CN" sz="2400" dirty="0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1</a:t>
                  </a:r>
                  <a:r>
                    <a:rPr lang="en-US" altLang="zh-CN" sz="2400" dirty="0">
                      <a:latin typeface="Times New Roman" panose="02020603050405020304" pitchFamily="18" charset="0"/>
                    </a:rPr>
                    <a:t>    6    5    </a:t>
                  </a:r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altLang="zh-CN" sz="2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⋯,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ℎ𝑖𝑔ℎ</m:t>
                      </m:r>
                      <m:r>
                        <a:rPr lang="en-US" altLang="zh-CN" sz="2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altLang="zh-CN" sz="22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7054" name="Text 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" y="2160"/>
                  <a:ext cx="2858" cy="291"/>
                </a:xfrm>
                <a:prstGeom prst="rect">
                  <a:avLst/>
                </a:prstGeom>
                <a:blipFill rotWithShape="1">
                  <a:blip r:embed="rId7"/>
                </a:blip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055" name="Text Box 14"/>
                <p:cNvSpPr txBox="1"/>
                <p:nvPr/>
              </p:nvSpPr>
              <p:spPr>
                <a:xfrm>
                  <a:off x="3107" y="2160"/>
                  <a:ext cx="2631" cy="291"/>
                </a:xfrm>
                <a:prstGeom prst="rect">
                  <a:avLst/>
                </a:prstGeom>
                <a:solidFill>
                  <a:srgbClr val="33CCFF"/>
                </a:solid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square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eaLnBrk="1" hangingPunct="1">
                    <a:spcBef>
                      <a:spcPct val="50000"/>
                    </a:spcBef>
                    <a:buNone/>
                  </a:pPr>
                  <a:r>
                    <a:rPr lang="en-US" altLang="zh-CN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</a:rPr>
                    <a:t>8   </a:t>
                  </a:r>
                  <a:r>
                    <a:rPr lang="en-US" altLang="zh-CN" sz="2400" dirty="0">
                      <a:solidFill>
                        <a:srgbClr val="FFFF00"/>
                      </a:solidFill>
                      <a:latin typeface="Times New Roman" panose="02020603050405020304" pitchFamily="18" charset="0"/>
                    </a:rPr>
                    <a:t>9 </a:t>
                  </a:r>
                  <a:r>
                    <a:rPr lang="en-US" altLang="zh-CN" sz="2400" dirty="0">
                      <a:latin typeface="Times New Roman" panose="02020603050405020304" pitchFamily="18" charset="0"/>
                    </a:rPr>
                    <a:t>  7  10</a:t>
                  </a:r>
                  <a14:m>
                    <m:oMath xmlns:m="http://schemas.openxmlformats.org/officeDocument/2006/math"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ℎ𝑖𝑔ℎ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,⋯,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altLang="zh-CN" sz="24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7055" name="Text 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7" y="2160"/>
                  <a:ext cx="2631" cy="291"/>
                </a:xfrm>
                <a:prstGeom prst="rect">
                  <a:avLst/>
                </a:prstGeom>
                <a:blipFill rotWithShape="1">
                  <a:blip r:embed="rId8"/>
                </a:blipFill>
                <a:ln w="952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391" name="Text Box 15"/>
              <p:cNvSpPr txBox="1"/>
              <p:nvPr/>
            </p:nvSpPr>
            <p:spPr>
              <a:xfrm>
                <a:off x="107504" y="1014808"/>
                <a:ext cx="9001000" cy="19389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lvl="0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指针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𝒍𝒐𝒘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从低区中找出应放到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之后的第一个元素（比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大的）</a:t>
                </a:r>
                <a:endPara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指针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𝒉𝒊𝒈𝒉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从高区中找出应放到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之前的第一个元素（比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小的）</a:t>
                </a:r>
                <a:endParaRPr lang="zh-CN" altLang="en-US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eaLnBrk="1" hangingPunct="1">
                  <a:spcBef>
                    <a:spcPct val="50000"/>
                  </a:spcBef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如果确实应该交换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𝒍𝒐𝒘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𝒉𝒊𝒈𝒉</m:t>
                    </m:r>
                  </m:oMath>
                </a14:m>
                <a:r>
                  <a:rPr lang="zh-CN" altLang="en-US" sz="2400" b="1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标记的两个元素的位置，则交换，否则划分位置就是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𝒉𝒊𝒈𝒉</m:t>
                    </m:r>
                  </m:oMath>
                </a14:m>
                <a:endParaRPr lang="en-US" altLang="zh-CN" sz="24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91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14808"/>
                <a:ext cx="9001000" cy="1938992"/>
              </a:xfrm>
              <a:prstGeom prst="rect">
                <a:avLst/>
              </a:prstGeom>
              <a:blipFill rotWithShape="1">
                <a:blip r:embed="rId9"/>
                <a:stretch>
                  <a:fillRect l="-143" t="-659" r="-140" b="-63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Divide</a:t>
            </a:r>
            <a:endParaRPr lang="zh-CN" altLang="en-US" sz="4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0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 animBg="1"/>
      <p:bldP spid="101386" grpId="0" animBg="1"/>
      <p:bldP spid="101387" grpId="0" animBg="1"/>
      <p:bldP spid="1013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7504" y="1124744"/>
            <a:ext cx="8928992" cy="51369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Partition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,j],x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划分位置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,k]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中的元素均小于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且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A[k+1,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中的元素均大于等于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 high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j;</a:t>
            </a:r>
            <a:r>
              <a:rPr lang="zh-CN" altLang="en-US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从序列两端交替向中间扫描，直至两者重叠为止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While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(low &lt; high)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While (A[low] &lt;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4.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low + 1;</a:t>
            </a:r>
            <a:r>
              <a:rPr lang="zh-CN" alt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从左向右扫描，找第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个关键字大于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A[low]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5.     While (A[high] &gt;=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   high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high - 1;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//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从右向左扫描，找第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个关键字小于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A[high]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7.     swap(A[low],A[high]);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8.  return(high)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Divide</a:t>
            </a: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过程的算法描述</a:t>
            </a:r>
            <a:endParaRPr lang="zh-CN" altLang="en-US" sz="4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9930" y="675869"/>
            <a:ext cx="8928992" cy="26606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 </a:t>
            </a:r>
            <a:endParaRPr lang="en-US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,j],x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排序后的数组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A[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         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以确定的策略选择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k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Partition(</a:t>
            </a:r>
            <a:r>
              <a:rPr lang="en-US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 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完成划分</a:t>
            </a:r>
            <a:endParaRPr 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A,i,k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       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递归求解子问题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4.  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(A,k+1,j);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59930" y="3389585"/>
            <a:ext cx="8928992" cy="34732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Partition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 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 high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j;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While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(low &lt; high)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While (A[low] &lt;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l">
              <a:lnSpc>
                <a:spcPct val="120000"/>
              </a:lnSpc>
              <a:defRPr/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4.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low + 1;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//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从左向右扫描，找第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个关键字大于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A[low]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5.     While (A[high] &gt;=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l">
              <a:lnSpc>
                <a:spcPct val="120000"/>
              </a:lnSpc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   high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high - 1;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//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从右向左扫描，找第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个关键字小于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A[high]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7.     swap(A[low],A[high]);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8.  return(high)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1139" name="Rectangle 2"/>
              <p:cNvSpPr/>
              <p:nvPr/>
            </p:nvSpPr>
            <p:spPr>
              <a:xfrm>
                <a:off x="179512" y="908720"/>
                <a:ext cx="8856984" cy="57133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r>
                  <a:rPr lang="zh-CN" altLang="en-US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最坏情况</a:t>
                </a:r>
                <a:r>
                  <a:rPr lang="zh-TW" altLang="en-US" b="1" dirty="0">
                    <a:solidFill>
                      <a:schemeClr val="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（划分不平衡）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457200" algn="just"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对正序或逆序的序列，每次划分只得到一个比上一次划分少一个记录的子序列（另一个子序列为空）。此时，必须经过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次递归调用才能把所有记录定位，而且第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趟划分需要经过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8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次关键码的比较才能找到第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个记录的基准位置。</a:t>
                </a: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457200" algn="just">
                  <a:spcBef>
                    <a:spcPct val="0"/>
                  </a:spcBef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对非正序或逆序的序列，每一轮用最大或者最小元素划分</a:t>
                </a: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algn="just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                   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8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80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</m:d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91139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08720"/>
                <a:ext cx="8856984" cy="5713359"/>
              </a:xfrm>
              <a:prstGeom prst="rect">
                <a:avLst/>
              </a:prstGeom>
              <a:blipFill rotWithShape="1">
                <a:blip r:embed="rId1"/>
                <a:stretch>
                  <a:fillRect l="-148" t="-223" r="-138" b="-21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快速排序算法复杂性的分析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0115" name="Rectangle 2"/>
              <p:cNvSpPr/>
              <p:nvPr/>
            </p:nvSpPr>
            <p:spPr>
              <a:xfrm>
                <a:off x="179512" y="908720"/>
                <a:ext cx="8856984" cy="5882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indent="0" eaLnBrk="1" hangingPunct="1"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zh-CN" altLang="en-US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最好情况</a:t>
                </a:r>
                <a:r>
                  <a:rPr lang="zh-TW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lg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（划分尽量平衡）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 algn="just">
                  <a:spcBef>
                    <a:spcPct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数组被分为大致相等的两个部分。每次划分对一个记录定位后，该记录的左侧子序列与右侧子序列的长度相同。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just">
                  <a:spcBef>
                    <a:spcPct val="0"/>
                  </a:spcBef>
                  <a:buNone/>
                </a:pP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50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CN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zh-CN" sz="28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8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</m:t>
                      </m:r>
                      <m:d>
                        <m:dPr>
                          <m:ctrlP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需要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轮。</a:t>
                </a: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每轮需要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𝑂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次比较。</a:t>
                </a:r>
                <a:endParaRPr lang="en-US" altLang="zh-TW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115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08720"/>
                <a:ext cx="8856984" cy="5882444"/>
              </a:xfrm>
              <a:prstGeom prst="rect">
                <a:avLst/>
              </a:prstGeom>
              <a:blipFill rotWithShape="1">
                <a:blip r:embed="rId1"/>
                <a:stretch>
                  <a:fillRect l="-148" t="-216" r="-138" b="-20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116" name="Rectangle 3"/>
          <p:cNvSpPr/>
          <p:nvPr/>
        </p:nvSpPr>
        <p:spPr>
          <a:xfrm>
            <a:off x="2886075" y="26098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9011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609850"/>
            <a:ext cx="5562600" cy="2209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快速排序算法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900113" y="2276475"/>
            <a:ext cx="7766050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>
            <a:lvl1pPr marL="342900" indent="-342900" algn="l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分治算法的设计</a:t>
            </a:r>
            <a:endParaRPr kumimoji="1" lang="zh-CN" altLang="en-US" sz="36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分治算法的分析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98072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5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6.1 </a:t>
            </a:r>
            <a:r>
              <a:rPr lang="zh-CN" altLang="en-US" sz="5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分治法</a:t>
            </a:r>
            <a:endParaRPr lang="zh-CN" altLang="en-US" sz="54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5496" y="3298562"/>
                <a:ext cx="9001000" cy="35624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Avg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+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𝑛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−</m:t>
                                </m:r>
                                <m:r>
                                  <a:rPr lang="en-US" altLang="zh-CN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≤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𝑠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≤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𝑐𝑛</m:t>
                    </m:r>
                  </m:oMath>
                </a14:m>
                <a:r>
                  <a:rPr lang="en-US" altLang="zh-CN" b="0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=</m:t>
                      </m:r>
                      <m:f>
                        <m:f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)+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𝑐𝑛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2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</m:t>
                      </m:r>
                      <m:r>
                        <a:rPr lang="en-US" altLang="zh-CN" sz="22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sz="22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2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2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+⋯+</m:t>
                          </m:r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sz="22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altLang="zh-CN" sz="22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𝑐𝑛</m:t>
                      </m:r>
                    </m:oMath>
                  </m:oMathPara>
                </a14:m>
                <a:endParaRPr lang="en-US" altLang="zh-CN" sz="2200" b="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+⋯+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𝑐𝑛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298562"/>
                <a:ext cx="9001000" cy="3562450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164" name="Object 3"/>
          <p:cNvGraphicFramePr>
            <a:graphicFrameLocks noChangeAspect="1"/>
          </p:cNvGraphicFramePr>
          <p:nvPr/>
        </p:nvGraphicFramePr>
        <p:xfrm>
          <a:off x="4499992" y="2397571"/>
          <a:ext cx="5783262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2" imgW="5464810" imgH="856615" progId="Word.Document.8">
                  <p:embed/>
                </p:oleObj>
              </mc:Choice>
              <mc:Fallback>
                <p:oleObj name="Document" r:id="rId2" imgW="5464810" imgH="856615" progId="Word.Document.8">
                  <p:embed/>
                  <p:pic>
                    <p:nvPicPr>
                      <p:cNvPr id="0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9992" y="2397571"/>
                        <a:ext cx="5783262" cy="887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快速排序算法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63" name="Rectangle 2"/>
              <p:cNvSpPr/>
              <p:nvPr/>
            </p:nvSpPr>
            <p:spPr>
              <a:xfrm>
                <a:off x="107504" y="980728"/>
                <a:ext cx="9001000" cy="5830892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u="sng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平均情况</a:t>
                </a:r>
                <a:r>
                  <a:rPr lang="en-US" altLang="zh-TW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lg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渐进最优的</a:t>
                </a:r>
                <a:endParaRPr lang="en-US" altLang="zh-TW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lvl="0" indent="45720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设划分标准是第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小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𝑠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，则有</a:t>
                </a: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</a:pPr>
                <a:endParaRPr lang="en-US" altLang="zh-TW" sz="2000" i="1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  <a:p>
                <a:pPr marL="0" lvl="0" indent="0" eaLnBrk="1" hangingPunct="1">
                  <a:lnSpc>
                    <a:spcPct val="300000"/>
                  </a:lnSpc>
                  <a:spcBef>
                    <a:spcPct val="0"/>
                  </a:spcBef>
                  <a:buNone/>
                </a:pPr>
                <a:endParaRPr lang="en-US" altLang="zh-TW" sz="2000" dirty="0">
                  <a:latin typeface="Times New Roman" panose="02020603050405020304" pitchFamily="18" charset="0"/>
                  <a:ea typeface="PMingLiU" panose="02020500000000000000" pitchFamily="18" charset="-120"/>
                </a:endParaRPr>
              </a:p>
            </p:txBody>
          </p:sp>
        </mc:Choice>
        <mc:Fallback>
          <p:sp>
            <p:nvSpPr>
              <p:cNvPr id="9216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9001000" cy="5830892"/>
              </a:xfrm>
              <a:prstGeom prst="rect">
                <a:avLst/>
              </a:prstGeom>
              <a:blipFill rotWithShape="1">
                <a:blip r:embed="rId4"/>
                <a:stretch>
                  <a:fillRect l="-143" t="-223" r="-140" b="-396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-2738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快速排序算法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5496" y="620688"/>
                <a:ext cx="9035479" cy="568860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      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+⋯+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0000FF"/>
                    </a:solidFill>
                  </a:rPr>
                  <a:t>    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+⋯+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（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-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（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）</a:t>
                </a:r>
                <a:endParaRPr lang="en-US" altLang="zh-CN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化简和移项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           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00FF"/>
                    </a:solidFill>
                  </a:rPr>
                  <a:t>   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两边同除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0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zh-CN" altLang="en-US" sz="200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⋯⋯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20688"/>
                <a:ext cx="9035479" cy="5688609"/>
              </a:xfrm>
              <a:prstGeom prst="rect">
                <a:avLst/>
              </a:prstGeom>
              <a:blipFill rotWithShape="1">
                <a:blip r:embed="rId1"/>
                <a:stretch>
                  <a:fillRect l="-147" t="-228" r="-141" b="-21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-2738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快速排序算法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5496" y="620688"/>
                <a:ext cx="9035479" cy="545495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⋯⋯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=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⋯+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𝑇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            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+⋯+</m:t>
                          </m:r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20688"/>
                <a:ext cx="9035479" cy="5454955"/>
              </a:xfrm>
              <a:prstGeom prst="rect">
                <a:avLst/>
              </a:prstGeom>
              <a:blipFill rotWithShape="1">
                <a:blip r:embed="rId1"/>
                <a:stretch>
                  <a:fillRect l="-147" t="-238" r="-141" b="-22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461848" y="5013176"/>
                <a:ext cx="2774448" cy="1569660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848" y="5013176"/>
                <a:ext cx="2774448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401" t="-719" r="-395" b="-701"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快速排序算法</a:t>
            </a:r>
            <a:r>
              <a:rPr kumimoji="1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复杂性的分析</a:t>
            </a:r>
            <a:endParaRPr kumimoji="1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98276" y="901567"/>
                <a:ext cx="8694204" cy="28097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b="1" u="sng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调和级数</a:t>
                </a:r>
                <a:r>
                  <a:rPr lang="en-US" altLang="zh-CN" b="1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[</a:t>
                </a:r>
                <a:r>
                  <a:rPr lang="en-US" altLang="zh-CN" b="1" dirty="0" err="1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Kunth</a:t>
                </a:r>
                <a:r>
                  <a:rPr lang="en-US" altLang="zh-CN" b="1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1986]</a:t>
                </a:r>
                <a:endParaRPr lang="en-US" altLang="zh-CN" b="1" dirty="0"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+⋯+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func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zh-CN" alt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𝛾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−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12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zh-CN" alt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𝜀</m:t>
                      </m:r>
                      <m:r>
                        <a:rPr lang="zh-CN" alt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，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</m:t>
                      </m:r>
                      <m:r>
                        <a:rPr lang="zh-CN" alt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𝛾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.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5772156649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⋯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𝑂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func>
                        <m:func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lg</m:t>
                          </m:r>
                        </m:fName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e>
                      </m:func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76" y="901567"/>
                <a:ext cx="8694204" cy="2809744"/>
              </a:xfrm>
              <a:prstGeom prst="rect">
                <a:avLst/>
              </a:prstGeom>
              <a:blipFill rotWithShape="1">
                <a:blip r:embed="rId1"/>
                <a:stretch>
                  <a:fillRect l="-148" t="-470" r="-139" b="-43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436096" y="2445194"/>
                <a:ext cx="2952328" cy="61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𝜀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&lt;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252</m:t>
                        </m:r>
                        <m:sSup>
                          <m:sSup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445194"/>
                <a:ext cx="2952328" cy="616194"/>
              </a:xfrm>
              <a:prstGeom prst="rect">
                <a:avLst/>
              </a:prstGeom>
              <a:blipFill rotWithShape="1">
                <a:blip r:embed="rId2"/>
                <a:stretch>
                  <a:fillRect l="-17" t="-72" r="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98276" y="3716627"/>
                <a:ext cx="8694204" cy="31518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</m:den>
                      </m:f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+⋯+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+⋯+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ea typeface="Cambria Math" panose="020405030504060302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𝑐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𝑇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𝑐𝑛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𝐻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𝑐</m:t>
                    </m:r>
                    <m:d>
                      <m:dPr>
                        <m:ctrlP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𝑛</m:t>
                        </m:r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𝑂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lg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76" y="3716627"/>
                <a:ext cx="8694204" cy="3151825"/>
              </a:xfrm>
              <a:prstGeom prst="rect">
                <a:avLst/>
              </a:prstGeom>
              <a:blipFill rotWithShape="1">
                <a:blip r:embed="rId3"/>
                <a:stretch>
                  <a:fillRect l="-148" t="-422" r="-139" b="-39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36880" y="683895"/>
            <a:ext cx="8269605" cy="5751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3469005" y="2290445"/>
            <a:ext cx="3357245" cy="1481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随机快速排序</a:t>
            </a:r>
            <a:endParaRPr lang="zh-CN" altLang="en-US" sz="4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Random</a:t>
            </a:r>
            <a:r>
              <a:rPr lang="en-US" altLang="zh-CN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800" b="1" noProof="0" dirty="0">
                <a:ln>
                  <a:noFill/>
                </a:ln>
                <a:solidFill>
                  <a:srgbClr val="FF33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Quick Sort</a:t>
            </a:r>
            <a:r>
              <a:rPr lang="zh-CN" altLang="en-US" sz="2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04203" y="5384552"/>
            <a:ext cx="335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随机</a:t>
            </a:r>
            <a:r>
              <a:rPr lang="en-US" altLang="zh-CN" sz="4000" b="1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251520" y="1196752"/>
                <a:ext cx="8640960" cy="27922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457200" indent="-4572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快速排序算法的性能取决于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划分的对称性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。通过修改算法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partition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，可以设计出采用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随机选择策略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的快速排序算法。在快速排序算法的每一步中，当数组还没有被划分时，可以在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随机选出一个元素作为划分基准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，这样可以使划分基准的选择是随机的，从而可以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期望划分是较对称的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96752"/>
                <a:ext cx="8640960" cy="2792239"/>
              </a:xfrm>
              <a:prstGeom prst="rect">
                <a:avLst/>
              </a:prstGeom>
              <a:blipFill rotWithShape="1">
                <a:blip r:embed="rId1"/>
                <a:stretch>
                  <a:fillRect l="-148" t="-470" r="-140" b="-43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9930" y="667264"/>
            <a:ext cx="8928992" cy="299924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altLang="zh-CN" sz="22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RandomQuickSort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 </a:t>
            </a:r>
            <a:endParaRPr lang="en-US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,j],x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排序后的数组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,j]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/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temp 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rand(</a:t>
            </a:r>
            <a:r>
              <a:rPr lang="en-US" sz="2200" dirty="0" err="1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i,j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 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200" dirty="0">
                <a:ea typeface="楷体" panose="02010609060101010101" pitchFamily="49" charset="-122"/>
                <a:cs typeface="Times New Roman" panose="02020603050405020304" pitchFamily="18" charset="0"/>
              </a:rPr>
              <a:t>产生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i,j</a:t>
            </a:r>
            <a:r>
              <a:rPr lang="zh-CN" altLang="en-US" sz="2200" dirty="0">
                <a:ea typeface="楷体" panose="02010609060101010101" pitchFamily="49" charset="-122"/>
                <a:cs typeface="Times New Roman" panose="02020603050405020304" pitchFamily="18" charset="0"/>
              </a:rPr>
              <a:t>之间的随机数</a:t>
            </a:r>
            <a:endParaRPr lang="en-US" altLang="zh-CN" sz="22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A[temp];     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以确定的策略选择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endParaRPr 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k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Partition(</a:t>
            </a:r>
            <a:r>
              <a:rPr lang="en-US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 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完成划分</a:t>
            </a:r>
            <a:endParaRPr 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A,i,k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          //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递归求解子问题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4.  </a:t>
            </a:r>
            <a:r>
              <a:rPr lang="en-US" altLang="zh-CN" sz="2200" dirty="0" err="1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(A,k+1,j);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59310" y="3501008"/>
            <a:ext cx="8928992" cy="333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altLang="zh-CN" sz="2200" dirty="0">
                <a:solidFill>
                  <a:srgbClr val="0000FF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Partition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A,i,j,x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): </a:t>
            </a:r>
            <a:endParaRPr lang="en-US" altLang="zh-CN" sz="2200" dirty="0">
              <a:solidFill>
                <a:srgbClr val="0000FF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 high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</a:t>
            </a:r>
            <a:r>
              <a:rPr lang="en-US" altLang="zh-CN" sz="2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j; 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While </a:t>
            </a: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(low &lt; high)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 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 While (A[low] &lt;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4.          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low + 1;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5.      While (A[high] &gt;= x) Do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       high 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high - 1;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7.      swap(A[low],A[high]);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sz="2200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8.  return(high);</a:t>
            </a:r>
            <a:endParaRPr lang="en-US" altLang="zh-CN" sz="2200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随机</a:t>
            </a:r>
            <a:r>
              <a:rPr lang="en-US" altLang="zh-CN" sz="4000" b="1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QuickSort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4452" name="Text Box 4"/>
              <p:cNvSpPr txBox="1">
                <a:spLocks noChangeArrowheads="1"/>
              </p:cNvSpPr>
              <p:nvPr/>
            </p:nvSpPr>
            <p:spPr bwMode="auto">
              <a:xfrm>
                <a:off x="347663" y="692696"/>
                <a:ext cx="8639175" cy="606896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>
                <a:spAutoFit/>
              </a:bodyPr>
              <a:lstStyle/>
              <a:p>
                <a:pPr marR="0" algn="l" defTabSz="914400">
                  <a:lnSpc>
                    <a:spcPct val="115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1" lang="en-US" altLang="zh-CN" sz="3600" b="1" kern="1200" cap="none" spc="0" normalizeH="0" baseline="0" noProof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3600" b="1" kern="1200" cap="none" spc="0" normalizeH="0" baseline="0" noProof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基本概念</a:t>
                </a:r>
                <a:endParaRPr kumimoji="1" lang="zh-CN" altLang="en-US" sz="3600" b="1" kern="1200" cap="none" spc="0" normalizeH="0" baseline="0" noProof="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</a:t>
                </a:r>
                <a14:m>
                  <m:oMath xmlns:m="http://schemas.openxmlformats.org/officeDocument/2006/math">
                    <m:r>
                      <a:rPr kumimoji="1"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r>
                  <a:rPr kumimoji="1" lang="zh-CN" altLang="en-US" sz="2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sz="28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1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小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的元素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例如，</a:t>
                </a:r>
                <a:r>
                  <a:rPr kumimoji="1" lang="en-US" altLang="zh-CN" sz="28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分别是最小和最大元素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随机变量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28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kumimoji="1" lang="en-US" altLang="zh-CN" sz="28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定义如下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endParaRPr kumimoji="1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defRPr/>
                </a:pP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kumimoji="1"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在运行中被比较，否则为</a:t>
                </a:r>
                <a:r>
                  <a:rPr kumimoji="1" lang="en-US" altLang="zh-CN" sz="2800" u="none" strike="noStrike" kern="1200" cap="none" spc="0" normalizeH="0" baseline="0" noProof="0" dirty="0">
                    <a:ln>
                      <a:noFill/>
                    </a:ln>
                    <a:solidFill>
                      <a:srgbClr val="6633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endParaRPr kumimoji="1" lang="en-US" altLang="zh-CN" sz="280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en-US" altLang="zh-CN" sz="320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的比较次数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算法的比较次数为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ts val="1200"/>
                  </a:spcBef>
                  <a:spcAft>
                    <a:spcPct val="0"/>
                  </a:spcAft>
                  <a:buClrTx/>
                  <a:buSzTx/>
                  <a:defRPr/>
                </a:pP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算法的平均复杂性为</a:t>
                </a:r>
                <a:endParaRPr kumimoji="1" lang="en-US" altLang="zh-CN" sz="2800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r>
                  <a:rPr kumimoji="1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445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663" y="692696"/>
                <a:ext cx="8639175" cy="6068969"/>
              </a:xfrm>
              <a:prstGeom prst="rect">
                <a:avLst/>
              </a:prstGeom>
              <a:blipFill rotWithShape="1">
                <a:blip r:embed="rId1"/>
                <a:stretch>
                  <a:fillRect l="-151" t="-218" r="-143" b="-20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496" y="-2738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算法性能的分析</a:t>
            </a:r>
            <a:endParaRPr lang="zh-CN" altLang="en-US" sz="40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32699" y="4221088"/>
                <a:ext cx="1728192" cy="1146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699" y="4221088"/>
                <a:ext cx="1728192" cy="1146211"/>
              </a:xfrm>
              <a:prstGeom prst="rect">
                <a:avLst/>
              </a:prstGeom>
              <a:blipFill rotWithShape="1">
                <a:blip r:embed="rId2"/>
                <a:stretch>
                  <a:fillRect l="-25" t="-21" r="8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427984" y="5373216"/>
                <a:ext cx="421955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zh-CN" altLang="en-US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𝒏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𝒋</m:t>
                                  </m:r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&gt;</m:t>
                                  </m:r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  <m:sup/>
                            <m:e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5373216"/>
                <a:ext cx="4219553" cy="1266180"/>
              </a:xfrm>
              <a:prstGeom prst="rect">
                <a:avLst/>
              </a:prstGeom>
              <a:blipFill rotWithShape="1">
                <a:blip r:embed="rId3"/>
                <a:stretch>
                  <a:fillRect l="-3" t="-38" r="3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5474" name="Text Box 2"/>
              <p:cNvSpPr txBox="1">
                <a:spLocks noChangeArrowheads="1"/>
              </p:cNvSpPr>
              <p:nvPr/>
            </p:nvSpPr>
            <p:spPr bwMode="auto">
              <a:xfrm>
                <a:off x="395536" y="1340768"/>
                <a:ext cx="8424936" cy="2731773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algn="l" defTabSz="914400">
                  <a:lnSpc>
                    <a:spcPct val="150000"/>
                  </a:lnSpc>
                  <a:buClrTx/>
                  <a:buSzTx/>
                  <a:buFontTx/>
                  <a:buChar char="•"/>
                  <a:defRPr/>
                </a:pPr>
                <a:r>
                  <a:rPr kumimoji="1" lang="en-US" altLang="zh-CN" sz="3600" b="1" kern="1200" cap="none" spc="0" normalizeH="0" baseline="0" noProof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3600" b="1" kern="1200" cap="none" spc="0" normalizeH="0" baseline="0" noProof="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kumimoji="1" lang="en-US" altLang="zh-CN" sz="3600" b="1" i="1" kern="1200" cap="none" spc="0" normalizeH="0" baseline="0" noProof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3600" b="1" i="1" kern="1200" cap="none" spc="0" normalizeH="0" baseline="0" noProof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600" b="1" i="1" kern="1200" cap="none" spc="0" normalizeH="0" baseline="0" noProof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1" i="1" kern="1200" cap="none" spc="0" normalizeH="0" baseline="0" noProof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sz="3600" b="1" i="1" kern="1200" cap="none" spc="0" normalizeH="0" baseline="0" noProof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3600" b="1" kern="1200" cap="none" spc="0" normalizeH="0" baseline="0" noProof="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50000"/>
                  </a:lnSpc>
                  <a:buFontTx/>
                  <a:buChar char="•"/>
                  <a:defRPr/>
                </a:pPr>
                <a:r>
                  <a:rPr kumimoji="1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kumimoji="1" lang="en-US" altLang="zh-CN" sz="3200" b="1" i="1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𝒊𝒋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32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  <m:r>
                      <a:rPr kumimoji="1" lang="en-US" altLang="zh-CN" sz="32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在运行中比较的概率，则</a:t>
                </a:r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3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3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32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𝒑</m:t>
                      </m:r>
                      <m:r>
                        <a:rPr kumimoji="1" lang="en-US" altLang="zh-CN" sz="3200" b="1" i="1" baseline="-25000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𝒊𝒋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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+(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kumimoji="1" lang="en-US" altLang="zh-CN" sz="32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𝒑</m:t>
                      </m:r>
                      <m:r>
                        <a:rPr kumimoji="1" lang="en-US" altLang="zh-CN" sz="3200" b="1" i="1" baseline="-25000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𝒊𝒋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)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kumimoji="1" lang="en-US" altLang="zh-CN" sz="3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kumimoji="1" lang="en-US" altLang="zh-CN" sz="32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𝒑</m:t>
                      </m:r>
                      <m:r>
                        <a:rPr kumimoji="1" lang="en-US" altLang="zh-CN" sz="3200" b="1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𝒊𝒋</m:t>
                      </m:r>
                    </m:oMath>
                  </m:oMathPara>
                </a14:m>
                <a:endParaRPr kumimoji="1" lang="en-US" altLang="zh-CN" sz="32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0547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340768"/>
                <a:ext cx="8424936" cy="2731773"/>
              </a:xfrm>
              <a:prstGeom prst="rect">
                <a:avLst/>
              </a:prstGeom>
              <a:blipFill rotWithShape="1">
                <a:blip r:embed="rId1"/>
                <a:stretch>
                  <a:fillRect l="-157" t="-475" r="-147" b="-59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475" name="Text Box 3"/>
              <p:cNvSpPr txBox="1">
                <a:spLocks noChangeArrowheads="1"/>
              </p:cNvSpPr>
              <p:nvPr/>
            </p:nvSpPr>
            <p:spPr bwMode="auto">
              <a:xfrm>
                <a:off x="2123728" y="4358357"/>
                <a:ext cx="4545013" cy="11553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R="0" defTabSz="914400">
                  <a:buClrTx/>
                  <a:buSzTx/>
                  <a:buFontTx/>
                  <a:buNone/>
                  <a:defRPr/>
                </a:pPr>
                <a:endParaRPr kumimoji="0" lang="en-US" altLang="zh-CN" sz="1800" b="1" kern="1200" cap="none" spc="0" normalizeH="0" baseline="0" noProof="0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kumimoji="0" lang="zh-CN" altLang="en-US" sz="3600" b="1" kern="1200" cap="none" spc="0" normalizeH="0" baseline="0" noProof="0" dirty="0">
                    <a:solidFill>
                      <a:srgbClr val="FF33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关键问题成为求解</a:t>
                </a:r>
                <a14:m>
                  <m:oMath xmlns:m="http://schemas.openxmlformats.org/officeDocument/2006/math">
                    <m:r>
                      <a:rPr kumimoji="1" lang="en-US" altLang="zh-CN" sz="4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kumimoji="1" lang="en-US" altLang="zh-CN" sz="4000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𝒊𝒋</m:t>
                    </m:r>
                  </m:oMath>
                </a14:m>
                <a:endParaRPr kumimoji="0" lang="en-US" altLang="zh-CN" sz="4000" b="1" i="1" kern="1200" cap="none" spc="0" normalizeH="0" baseline="-25000" noProof="0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buClrTx/>
                  <a:buSzTx/>
                  <a:buFontTx/>
                  <a:buNone/>
                  <a:defRPr/>
                </a:pPr>
                <a:endParaRPr kumimoji="0" lang="en-US" altLang="zh-CN" sz="1800" b="1" i="1" kern="1200" cap="none" spc="0" normalizeH="0" baseline="-25000" noProof="0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547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4358357"/>
                <a:ext cx="4545013" cy="1155381"/>
              </a:xfrm>
              <a:prstGeom prst="rect">
                <a:avLst/>
              </a:prstGeom>
              <a:blipFill rotWithShape="1">
                <a:blip r:embed="rId2"/>
                <a:stretch>
                  <a:fillRect l="-6" t="-30" r="13" b="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6499" name="Text Box 3"/>
              <p:cNvSpPr txBox="1">
                <a:spLocks noChangeArrowheads="1"/>
              </p:cNvSpPr>
              <p:nvPr/>
            </p:nvSpPr>
            <p:spPr bwMode="auto">
              <a:xfrm>
                <a:off x="347662" y="128588"/>
                <a:ext cx="7968753" cy="13757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en-US" altLang="zh-CN" sz="3600" b="1" kern="1200" cap="none" spc="0" normalizeH="0" baseline="0" noProof="0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3600" b="1" kern="1200" cap="none" spc="0" normalizeH="0" baseline="0" noProof="0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1" i="1" kern="1200" cap="none" spc="0" normalizeH="0" baseline="0" noProof="0" smtClean="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b="1" i="1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zh-CN" sz="3600" b="1" i="1" kern="1200" cap="none" spc="0" normalizeH="0" baseline="0" noProof="0" smtClean="0"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kumimoji="1" lang="en-US" altLang="zh-CN" sz="3600" b="1" i="1" kern="1200" cap="none" spc="0" normalizeH="0" baseline="-25000" noProof="0" dirty="0"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我们可以用树表示算法的计算过程</a:t>
                </a:r>
                <a:r>
                  <a:rPr kumimoji="1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sz="32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0649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662" y="128588"/>
                <a:ext cx="7968753" cy="1375761"/>
              </a:xfrm>
              <a:prstGeom prst="rect">
                <a:avLst/>
              </a:prstGeom>
              <a:blipFill rotWithShape="1">
                <a:blip r:embed="rId1"/>
                <a:stretch>
                  <a:fillRect l="-4" t="-23" r="6" b="-20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38" name="AutoShape 42"/>
          <p:cNvSpPr/>
          <p:nvPr/>
        </p:nvSpPr>
        <p:spPr>
          <a:xfrm>
            <a:off x="3676650" y="2708275"/>
            <a:ext cx="1023938" cy="287338"/>
          </a:xfrm>
          <a:prstGeom prst="rightArrow">
            <a:avLst>
              <a:gd name="adj1" fmla="val 50000"/>
              <a:gd name="adj2" fmla="val 89088"/>
            </a:avLst>
          </a:prstGeom>
          <a:solidFill>
            <a:srgbClr val="FF33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347663" y="4428638"/>
            <a:ext cx="8193088" cy="20111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我们可以观察到如下事实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一个子树的根必须与其子树的所有节点比较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 不同子树中的节点不可能比较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marL="914400" marR="0" lvl="2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 任意两个节点至多比较一次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63300"/>
              </a:solidFill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106500" name="Group 4"/>
          <p:cNvGrpSpPr/>
          <p:nvPr/>
        </p:nvGrpSpPr>
        <p:grpSpPr>
          <a:xfrm>
            <a:off x="1116013" y="1655763"/>
            <a:ext cx="2560637" cy="2420937"/>
            <a:chOff x="246" y="1451"/>
            <a:chExt cx="1815" cy="1525"/>
          </a:xfrm>
        </p:grpSpPr>
        <p:sp>
          <p:nvSpPr>
            <p:cNvPr id="106501" name="Oval 5"/>
            <p:cNvSpPr>
              <a:spLocks noChangeArrowheads="1"/>
            </p:cNvSpPr>
            <p:nvPr/>
          </p:nvSpPr>
          <p:spPr bwMode="auto">
            <a:xfrm>
              <a:off x="955" y="1451"/>
              <a:ext cx="431" cy="272"/>
            </a:xfrm>
            <a:prstGeom prst="ellips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y</a:t>
              </a:r>
              <a:endPara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endParaRPr>
            </a:p>
          </p:txBody>
        </p:sp>
        <p:grpSp>
          <p:nvGrpSpPr>
            <p:cNvPr id="98339" name="Group 6"/>
            <p:cNvGrpSpPr/>
            <p:nvPr/>
          </p:nvGrpSpPr>
          <p:grpSpPr>
            <a:xfrm>
              <a:off x="246" y="1706"/>
              <a:ext cx="817" cy="1270"/>
              <a:chOff x="2151" y="1389"/>
              <a:chExt cx="817" cy="1270"/>
            </a:xfrm>
          </p:grpSpPr>
          <p:sp>
            <p:nvSpPr>
              <p:cNvPr id="98346" name="Line 7"/>
              <p:cNvSpPr/>
              <p:nvPr/>
            </p:nvSpPr>
            <p:spPr>
              <a:xfrm flipH="1">
                <a:off x="2151" y="1389"/>
                <a:ext cx="817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7" name="Line 8"/>
              <p:cNvSpPr/>
              <p:nvPr/>
            </p:nvSpPr>
            <p:spPr>
              <a:xfrm flipH="1">
                <a:off x="2922" y="1389"/>
                <a:ext cx="46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8" name="Line 9"/>
              <p:cNvSpPr/>
              <p:nvPr/>
            </p:nvSpPr>
            <p:spPr>
              <a:xfrm flipH="1">
                <a:off x="2151" y="2659"/>
                <a:ext cx="771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grpSp>
          <p:nvGrpSpPr>
            <p:cNvPr id="98340" name="Group 10"/>
            <p:cNvGrpSpPr/>
            <p:nvPr/>
          </p:nvGrpSpPr>
          <p:grpSpPr>
            <a:xfrm flipH="1">
              <a:off x="1244" y="1706"/>
              <a:ext cx="817" cy="1270"/>
              <a:chOff x="2151" y="1389"/>
              <a:chExt cx="817" cy="1270"/>
            </a:xfrm>
          </p:grpSpPr>
          <p:sp>
            <p:nvSpPr>
              <p:cNvPr id="98343" name="Line 11"/>
              <p:cNvSpPr/>
              <p:nvPr/>
            </p:nvSpPr>
            <p:spPr>
              <a:xfrm flipH="1">
                <a:off x="2151" y="1389"/>
                <a:ext cx="817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4" name="Line 12"/>
              <p:cNvSpPr/>
              <p:nvPr/>
            </p:nvSpPr>
            <p:spPr>
              <a:xfrm flipH="1">
                <a:off x="2922" y="1389"/>
                <a:ext cx="46" cy="127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45" name="Line 13"/>
              <p:cNvSpPr/>
              <p:nvPr/>
            </p:nvSpPr>
            <p:spPr>
              <a:xfrm flipH="1">
                <a:off x="2151" y="2659"/>
                <a:ext cx="771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</p:grpSp>
        <p:sp>
          <p:nvSpPr>
            <p:cNvPr id="106510" name="Text Box 14"/>
            <p:cNvSpPr txBox="1">
              <a:spLocks noChangeArrowheads="1"/>
            </p:cNvSpPr>
            <p:nvPr/>
          </p:nvSpPr>
          <p:spPr bwMode="auto">
            <a:xfrm>
              <a:off x="564" y="2341"/>
              <a:ext cx="45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1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endParaRPr>
            </a:p>
          </p:txBody>
        </p:sp>
        <p:sp>
          <p:nvSpPr>
            <p:cNvPr id="106511" name="Text Box 15"/>
            <p:cNvSpPr txBox="1">
              <a:spLocks noChangeArrowheads="1"/>
            </p:cNvSpPr>
            <p:nvPr/>
          </p:nvSpPr>
          <p:spPr bwMode="auto">
            <a:xfrm>
              <a:off x="1335" y="2341"/>
              <a:ext cx="45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R="0" algn="l" defTabSz="914400"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kumimoji="0" lang="en-US" altLang="zh-CN" sz="2800" b="1" i="1" kern="1200" cap="none" spc="0" normalizeH="0" baseline="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T</a:t>
              </a:r>
              <a:r>
                <a: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2</a:t>
              </a:r>
              <a:endParaRPr kumimoji="0" lang="en-US" altLang="zh-CN" sz="2800" b="1" i="1" kern="1200" cap="none" spc="0" normalizeH="0" baseline="-25000" noProof="0" dirty="0"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endParaRPr>
            </a:p>
          </p:txBody>
        </p:sp>
      </p:grpSp>
      <p:grpSp>
        <p:nvGrpSpPr>
          <p:cNvPr id="106512" name="Group 16"/>
          <p:cNvGrpSpPr/>
          <p:nvPr/>
        </p:nvGrpSpPr>
        <p:grpSpPr>
          <a:xfrm>
            <a:off x="4859338" y="1628775"/>
            <a:ext cx="3128861" cy="2534457"/>
            <a:chOff x="2424" y="1480"/>
            <a:chExt cx="2332" cy="1504"/>
          </a:xfrm>
        </p:grpSpPr>
        <p:sp>
          <p:nvSpPr>
            <p:cNvPr id="98316" name="Line 40"/>
            <p:cNvSpPr/>
            <p:nvPr/>
          </p:nvSpPr>
          <p:spPr>
            <a:xfrm flipH="1">
              <a:off x="3059" y="1706"/>
              <a:ext cx="453" cy="363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98317" name="Line 41"/>
            <p:cNvSpPr/>
            <p:nvPr/>
          </p:nvSpPr>
          <p:spPr>
            <a:xfrm>
              <a:off x="3694" y="1706"/>
              <a:ext cx="453" cy="363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grpSp>
          <p:nvGrpSpPr>
            <p:cNvPr id="98314" name="Group 18"/>
            <p:cNvGrpSpPr/>
            <p:nvPr/>
          </p:nvGrpSpPr>
          <p:grpSpPr>
            <a:xfrm>
              <a:off x="2424" y="2024"/>
              <a:ext cx="1091" cy="960"/>
              <a:chOff x="2424" y="2024"/>
              <a:chExt cx="1091" cy="960"/>
            </a:xfrm>
          </p:grpSpPr>
          <p:sp>
            <p:nvSpPr>
              <p:cNvPr id="106516" name="Text Box 20"/>
              <p:cNvSpPr txBox="1">
                <a:spLocks noChangeArrowheads="1"/>
              </p:cNvSpPr>
              <p:nvPr/>
            </p:nvSpPr>
            <p:spPr bwMode="auto">
              <a:xfrm>
                <a:off x="2424" y="2512"/>
                <a:ext cx="544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algn="l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T</a:t>
                </a:r>
                <a:r>
                  <a:rPr kumimoji="0" lang="en-US" altLang="zh-CN" sz="2800" b="1" i="1" kern="1200" cap="none" spc="0" normalizeH="0" baseline="-2500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11</a:t>
                </a:r>
                <a:endPara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endParaRPr>
              </a:p>
            </p:txBody>
          </p:sp>
          <p:sp>
            <p:nvSpPr>
              <p:cNvPr id="98330" name="Line 21"/>
              <p:cNvSpPr/>
              <p:nvPr/>
            </p:nvSpPr>
            <p:spPr>
              <a:xfrm flipH="1">
                <a:off x="2424" y="2251"/>
                <a:ext cx="453" cy="544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31" name="Line 22"/>
              <p:cNvSpPr/>
              <p:nvPr/>
            </p:nvSpPr>
            <p:spPr>
              <a:xfrm>
                <a:off x="2870" y="2259"/>
                <a:ext cx="45" cy="72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32" name="Line 23"/>
              <p:cNvSpPr/>
              <p:nvPr/>
            </p:nvSpPr>
            <p:spPr>
              <a:xfrm>
                <a:off x="2424" y="2795"/>
                <a:ext cx="498" cy="181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grpSp>
            <p:nvGrpSpPr>
              <p:cNvPr id="98333" name="Group 24"/>
              <p:cNvGrpSpPr/>
              <p:nvPr/>
            </p:nvGrpSpPr>
            <p:grpSpPr>
              <a:xfrm flipH="1">
                <a:off x="2968" y="2251"/>
                <a:ext cx="547" cy="725"/>
                <a:chOff x="3010" y="2387"/>
                <a:chExt cx="547" cy="725"/>
              </a:xfrm>
            </p:grpSpPr>
            <p:sp>
              <p:nvSpPr>
                <p:cNvPr id="106521" name="Text Box 25"/>
                <p:cNvSpPr txBox="1">
                  <a:spLocks noChangeArrowheads="1"/>
                </p:cNvSpPr>
                <p:nvPr/>
              </p:nvSpPr>
              <p:spPr bwMode="auto">
                <a:xfrm flipH="1">
                  <a:off x="3010" y="2671"/>
                  <a:ext cx="544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R="0" algn="l" defTabSz="914400">
                    <a:spcBef>
                      <a:spcPct val="5000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800" b="1" i="1" kern="1200" cap="none" spc="0" normalizeH="0" baseline="0" noProof="0" dirty="0">
                      <a:latin typeface="Times New Roman" panose="02020603050405020304" pitchFamily="18" charset="0"/>
                      <a:ea typeface="华文行楷" panose="02010800040101010101" pitchFamily="2" charset="-122"/>
                      <a:cs typeface="+mn-cs"/>
                    </a:rPr>
                    <a:t>T</a:t>
                  </a:r>
                  <a:r>
                    <a:rPr kumimoji="0" lang="en-US" altLang="zh-CN" sz="2800" b="1" i="1" kern="1200" cap="none" spc="0" normalizeH="0" baseline="-25000" noProof="0" dirty="0">
                      <a:latin typeface="Times New Roman" panose="02020603050405020304" pitchFamily="18" charset="0"/>
                      <a:ea typeface="华文行楷" panose="02010800040101010101" pitchFamily="2" charset="-122"/>
                      <a:cs typeface="+mn-cs"/>
                    </a:rPr>
                    <a:t>12</a:t>
                  </a:r>
                  <a:endParaRPr kumimoji="0" lang="en-US" altLang="zh-CN" sz="2800" b="1" i="1" kern="1200" cap="none" spc="0" normalizeH="0" baseline="-2500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endParaRPr>
                </a:p>
              </p:txBody>
            </p:sp>
            <p:sp>
              <p:nvSpPr>
                <p:cNvPr id="98335" name="Line 26"/>
                <p:cNvSpPr/>
                <p:nvPr/>
              </p:nvSpPr>
              <p:spPr>
                <a:xfrm flipH="1">
                  <a:off x="3059" y="2387"/>
                  <a:ext cx="453" cy="544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98336" name="Line 27"/>
                <p:cNvSpPr/>
                <p:nvPr/>
              </p:nvSpPr>
              <p:spPr>
                <a:xfrm>
                  <a:off x="3512" y="2387"/>
                  <a:ext cx="45" cy="725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98337" name="Line 28"/>
                <p:cNvSpPr/>
                <p:nvPr/>
              </p:nvSpPr>
              <p:spPr>
                <a:xfrm>
                  <a:off x="3059" y="2931"/>
                  <a:ext cx="498" cy="181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</p:grpSp>
          <p:sp>
            <p:nvSpPr>
              <p:cNvPr id="106515" name="Oval 19"/>
              <p:cNvSpPr>
                <a:spLocks noChangeArrowheads="1"/>
              </p:cNvSpPr>
              <p:nvPr/>
            </p:nvSpPr>
            <p:spPr bwMode="auto">
              <a:xfrm>
                <a:off x="2800" y="2024"/>
                <a:ext cx="387" cy="272"/>
              </a:xfrm>
              <a:prstGeom prst="ellipse">
                <a:avLst/>
              </a:prstGeom>
              <a:solidFill>
                <a:schemeClr val="accent1"/>
              </a:solidFill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lnSpc>
                    <a:spcPct val="50000"/>
                  </a:lnSpc>
                  <a:spcBef>
                    <a:spcPts val="0"/>
                  </a:spcBef>
                  <a:defRPr/>
                </a:pPr>
                <a:r>
                  <a:rPr lang="en-US" altLang="zh-CN" sz="2800" b="1" i="1" dirty="0">
                    <a:solidFill>
                      <a:srgbClr val="FF0000"/>
                    </a:solidFill>
                    <a:ea typeface="华文行楷" panose="02010800040101010101" pitchFamily="2" charset="-122"/>
                  </a:rPr>
                  <a:t>x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ea typeface="华文行楷" panose="02010800040101010101" pitchFamily="2" charset="-122"/>
                  </a:rPr>
                  <a:t>1</a:t>
                </a:r>
                <a:endParaRPr lang="en-US" altLang="zh-CN" sz="2800" b="1" i="1" baseline="-25000" dirty="0">
                  <a:solidFill>
                    <a:srgbClr val="FF0000"/>
                  </a:solidFill>
                  <a:ea typeface="华文行楷" panose="02010800040101010101" pitchFamily="2" charset="-122"/>
                </a:endParaRPr>
              </a:p>
            </p:txBody>
          </p:sp>
        </p:grpSp>
        <p:grpSp>
          <p:nvGrpSpPr>
            <p:cNvPr id="98315" name="Group 29"/>
            <p:cNvGrpSpPr/>
            <p:nvPr/>
          </p:nvGrpSpPr>
          <p:grpSpPr>
            <a:xfrm>
              <a:off x="3649" y="2020"/>
              <a:ext cx="1107" cy="956"/>
              <a:chOff x="2424" y="2020"/>
              <a:chExt cx="1107" cy="956"/>
            </a:xfrm>
          </p:grpSpPr>
          <p:sp>
            <p:nvSpPr>
              <p:cNvPr id="98320" name="Line 32"/>
              <p:cNvSpPr/>
              <p:nvPr/>
            </p:nvSpPr>
            <p:spPr>
              <a:xfrm flipH="1">
                <a:off x="2424" y="2251"/>
                <a:ext cx="453" cy="544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98321" name="Line 33"/>
              <p:cNvSpPr/>
              <p:nvPr/>
            </p:nvSpPr>
            <p:spPr>
              <a:xfrm>
                <a:off x="2877" y="2251"/>
                <a:ext cx="45" cy="725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sp>
            <p:nvSpPr>
              <p:cNvPr id="106527" name="Text Box 31"/>
              <p:cNvSpPr txBox="1">
                <a:spLocks noChangeArrowheads="1"/>
              </p:cNvSpPr>
              <p:nvPr/>
            </p:nvSpPr>
            <p:spPr bwMode="auto">
              <a:xfrm>
                <a:off x="2476" y="2523"/>
                <a:ext cx="547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R="0" algn="l" defTabSz="914400">
                  <a:spcBef>
                    <a:spcPct val="50000"/>
                  </a:spcBef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1" kern="1200" cap="none" spc="0" normalizeH="0" baseline="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T</a:t>
                </a:r>
                <a:r>
                  <a:rPr kumimoji="0" lang="en-US" altLang="zh-CN" sz="2800" b="1" i="1" kern="1200" cap="none" spc="0" normalizeH="0" baseline="-2500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rPr>
                  <a:t>21</a:t>
                </a:r>
                <a:endParaRPr kumimoji="0" lang="en-US" altLang="zh-CN" sz="2800" b="1" i="1" kern="1200" cap="none" spc="0" normalizeH="0" baseline="-25000" noProof="0" dirty="0"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endParaRPr>
              </a:p>
            </p:txBody>
          </p:sp>
          <p:sp>
            <p:nvSpPr>
              <p:cNvPr id="98322" name="Line 34"/>
              <p:cNvSpPr/>
              <p:nvPr/>
            </p:nvSpPr>
            <p:spPr>
              <a:xfrm>
                <a:off x="2424" y="2795"/>
                <a:ext cx="498" cy="181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miter/>
                <a:headEnd type="none" w="sm" len="sm"/>
                <a:tailEnd type="none" w="sm" len="sm"/>
              </a:ln>
            </p:spPr>
          </p:sp>
          <p:grpSp>
            <p:nvGrpSpPr>
              <p:cNvPr id="98323" name="Group 35"/>
              <p:cNvGrpSpPr/>
              <p:nvPr/>
            </p:nvGrpSpPr>
            <p:grpSpPr>
              <a:xfrm flipH="1">
                <a:off x="2968" y="2251"/>
                <a:ext cx="563" cy="725"/>
                <a:chOff x="2994" y="2387"/>
                <a:chExt cx="563" cy="725"/>
              </a:xfrm>
            </p:grpSpPr>
            <p:sp>
              <p:nvSpPr>
                <p:cNvPr id="98325" name="Line 37"/>
                <p:cNvSpPr/>
                <p:nvPr/>
              </p:nvSpPr>
              <p:spPr>
                <a:xfrm flipH="1">
                  <a:off x="3059" y="2387"/>
                  <a:ext cx="453" cy="544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98326" name="Line 38"/>
                <p:cNvSpPr/>
                <p:nvPr/>
              </p:nvSpPr>
              <p:spPr>
                <a:xfrm>
                  <a:off x="3512" y="2387"/>
                  <a:ext cx="45" cy="725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  <p:sp>
              <p:nvSpPr>
                <p:cNvPr id="106532" name="Text Box 36"/>
                <p:cNvSpPr txBox="1">
                  <a:spLocks noChangeArrowheads="1"/>
                </p:cNvSpPr>
                <p:nvPr/>
              </p:nvSpPr>
              <p:spPr bwMode="auto">
                <a:xfrm flipH="1">
                  <a:off x="2994" y="2659"/>
                  <a:ext cx="546" cy="3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marR="0" algn="l" defTabSz="914400">
                    <a:spcBef>
                      <a:spcPct val="50000"/>
                    </a:spcBef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800" b="1" i="1" kern="1200" cap="none" spc="0" normalizeH="0" baseline="0" noProof="0" dirty="0">
                      <a:latin typeface="Times New Roman" panose="02020603050405020304" pitchFamily="18" charset="0"/>
                      <a:ea typeface="华文行楷" panose="02010800040101010101" pitchFamily="2" charset="-122"/>
                      <a:cs typeface="+mn-cs"/>
                    </a:rPr>
                    <a:t>T</a:t>
                  </a:r>
                  <a:r>
                    <a:rPr kumimoji="0" lang="en-US" altLang="zh-CN" sz="2800" b="1" i="1" kern="1200" cap="none" spc="0" normalizeH="0" baseline="-25000" noProof="0" dirty="0">
                      <a:latin typeface="Times New Roman" panose="02020603050405020304" pitchFamily="18" charset="0"/>
                      <a:ea typeface="华文行楷" panose="02010800040101010101" pitchFamily="2" charset="-122"/>
                      <a:cs typeface="+mn-cs"/>
                    </a:rPr>
                    <a:t>22</a:t>
                  </a:r>
                  <a:endParaRPr kumimoji="0" lang="en-US" altLang="zh-CN" sz="2800" b="1" i="1" kern="1200" cap="none" spc="0" normalizeH="0" baseline="-25000" noProof="0" dirty="0">
                    <a:latin typeface="Times New Roman" panose="02020603050405020304" pitchFamily="18" charset="0"/>
                    <a:ea typeface="华文行楷" panose="02010800040101010101" pitchFamily="2" charset="-122"/>
                    <a:cs typeface="+mn-cs"/>
                  </a:endParaRPr>
                </a:p>
              </p:txBody>
            </p:sp>
            <p:sp>
              <p:nvSpPr>
                <p:cNvPr id="98327" name="Line 39"/>
                <p:cNvSpPr/>
                <p:nvPr/>
              </p:nvSpPr>
              <p:spPr>
                <a:xfrm>
                  <a:off x="3059" y="2931"/>
                  <a:ext cx="498" cy="181"/>
                </a:xfrm>
                <a:prstGeom prst="line">
                  <a:avLst/>
                </a:prstGeom>
                <a:ln w="28575" cap="sq" cmpd="sng">
                  <a:solidFill>
                    <a:schemeClr val="tx1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</p:sp>
          </p:grpSp>
          <p:sp>
            <p:nvSpPr>
              <p:cNvPr id="106526" name="Oval 30"/>
              <p:cNvSpPr>
                <a:spLocks noChangeArrowheads="1"/>
              </p:cNvSpPr>
              <p:nvPr/>
            </p:nvSpPr>
            <p:spPr bwMode="auto">
              <a:xfrm>
                <a:off x="2756" y="2020"/>
                <a:ext cx="387" cy="272"/>
              </a:xfrm>
              <a:prstGeom prst="ellipse">
                <a:avLst/>
              </a:prstGeom>
              <a:solidFill>
                <a:schemeClr val="accent1"/>
              </a:solidFill>
              <a:ln w="28575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lnSpc>
                    <a:spcPct val="50000"/>
                  </a:lnSpc>
                  <a:spcBef>
                    <a:spcPts val="0"/>
                  </a:spcBef>
                  <a:defRPr/>
                </a:pPr>
                <a:r>
                  <a:rPr lang="en-US" altLang="zh-CN" sz="2800" b="1" i="1" dirty="0">
                    <a:solidFill>
                      <a:srgbClr val="FF0000"/>
                    </a:solidFill>
                    <a:ea typeface="华文行楷" panose="02010800040101010101" pitchFamily="2" charset="-122"/>
                  </a:rPr>
                  <a:t>x</a:t>
                </a:r>
                <a:r>
                  <a:rPr lang="en-US" altLang="zh-CN" sz="2800" b="1" i="1" baseline="-25000" dirty="0">
                    <a:solidFill>
                      <a:srgbClr val="FF0000"/>
                    </a:solidFill>
                    <a:ea typeface="华文行楷" panose="02010800040101010101" pitchFamily="2" charset="-122"/>
                  </a:rPr>
                  <a:t>2</a:t>
                </a:r>
                <a:endParaRPr lang="en-US" altLang="zh-CN" sz="2800" b="1" i="1" baseline="-25000" dirty="0">
                  <a:solidFill>
                    <a:srgbClr val="FF0000"/>
                  </a:solidFill>
                  <a:ea typeface="华文行楷" panose="02010800040101010101" pitchFamily="2" charset="-122"/>
                </a:endParaRPr>
              </a:p>
            </p:txBody>
          </p:sp>
        </p:grpSp>
        <p:sp>
          <p:nvSpPr>
            <p:cNvPr id="106513" name="Oval 17"/>
            <p:cNvSpPr>
              <a:spLocks noChangeArrowheads="1"/>
            </p:cNvSpPr>
            <p:nvPr/>
          </p:nvSpPr>
          <p:spPr bwMode="auto">
            <a:xfrm>
              <a:off x="3414" y="1480"/>
              <a:ext cx="352" cy="272"/>
            </a:xfrm>
            <a:prstGeom prst="ellipse">
              <a:avLst/>
            </a:prstGeom>
            <a:solidFill>
              <a:schemeClr val="accent1"/>
            </a:solidFill>
            <a:ln w="28575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latin typeface="Times New Roman" panose="02020603050405020304" pitchFamily="18" charset="0"/>
                  <a:ea typeface="华文行楷" panose="02010800040101010101" pitchFamily="2" charset="-122"/>
                  <a:cs typeface="+mn-cs"/>
                </a:rPr>
                <a:t>y</a:t>
              </a:r>
              <a:endPara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华文行楷" panose="0201080004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6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6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6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6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412776"/>
            <a:ext cx="8275638" cy="4321075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2057400" marR="0" lvl="4" indent="-2286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设计过程分为三个阶段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fontAlgn="auto" hangingPunct="1">
              <a:spcAft>
                <a:spcPts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划分（</a:t>
            </a:r>
            <a:r>
              <a:rPr lang="en-US" altLang="zh-CN" sz="3200" b="1" dirty="0">
                <a:solidFill>
                  <a:srgbClr val="0058D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Divide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 整个问题划分为多个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互相独立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的子问题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fontAlgn="auto" hangingPunct="1">
              <a:spcAft>
                <a:spcPts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求解（</a:t>
            </a:r>
            <a:r>
              <a:rPr lang="en-US" altLang="zh-CN" sz="3200" b="1" dirty="0">
                <a:solidFill>
                  <a:srgbClr val="0058D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Conquer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）：求解各子</a:t>
            </a:r>
            <a:r>
              <a:rPr lang="zh-CN" altLang="en-US" sz="3200" b="1" dirty="0">
                <a:solidFill>
                  <a:srgbClr val="0058D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问题（递归调用正在设计的算法）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 algn="just" eaLnBrk="1" fontAlgn="auto" hangingPunct="1">
              <a:spcAft>
                <a:spcPts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合并（</a:t>
            </a:r>
            <a:r>
              <a:rPr lang="en-US" altLang="zh-CN" sz="3200" b="1" dirty="0">
                <a:solidFill>
                  <a:srgbClr val="0058D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Combine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）：合并子问题的解</a:t>
            </a:r>
            <a:r>
              <a:rPr lang="zh-CN" altLang="en-US" sz="3200" b="1" dirty="0">
                <a:solidFill>
                  <a:srgbClr val="0058D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形成原始问题的解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分治算法的设计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7522" name="Text Box 2"/>
              <p:cNvSpPr txBox="1">
                <a:spLocks noChangeArrowheads="1"/>
              </p:cNvSpPr>
              <p:nvPr/>
            </p:nvSpPr>
            <p:spPr bwMode="auto">
              <a:xfrm>
                <a:off x="370073" y="476672"/>
                <a:ext cx="8403853" cy="612174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marL="97155"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当主元</a:t>
                </a:r>
                <a14:m>
                  <m:oMath xmlns:m="http://schemas.openxmlformats.org/officeDocument/2006/math">
                    <m:r>
                      <a:rPr kumimoji="1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，那么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将不会被比较。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8</a:t>
                </a:r>
                <a:endParaRPr kumimoji="1" lang="en-US" altLang="zh-CN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7155"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在同一子树时，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才可能比较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7155"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1" lang="en-US" altLang="zh-CN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kumimoji="1"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被选为划分点时，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才可能比较。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7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9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7155" lvl="1" algn="l">
                  <a:lnSpc>
                    <a:spcPct val="115000"/>
                  </a:lnSpc>
                  <a:buFontTx/>
                  <a:buChar char="•"/>
                  <a:defRPr/>
                </a:pP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b>
                    </m:sSub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⋯,</m:t>
                    </m:r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等可能地被选为划分点，所以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sub>
                    </m:sSub>
                  </m:oMath>
                </a14:m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d>
                          <m:dPr>
                            <m:ctrlP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e>
                        </m:d>
                      </m:sub>
                    </m:sSub>
                  </m:oMath>
                </a14:m>
                <a:endParaRPr kumimoji="1" lang="en-US" altLang="zh-CN" sz="2800" b="1" i="1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defRPr/>
                </a:pPr>
                <a:r>
                  <a:rPr kumimoji="1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进行比较的概率是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:r>
                  <a:rPr kumimoji="1" lang="en-US" altLang="zh-CN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280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1"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1"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1"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sz="2800" b="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kumimoji="1" lang="zh-CN" altLang="en-US" sz="28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sz="28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即</a:t>
                </a:r>
                <a:endParaRPr kumimoji="1" lang="zh-CN" alt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l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zh-CN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𝒊𝒋</m:t>
                          </m:r>
                        </m:sub>
                      </m:sSub>
                      <m:r>
                        <a:rPr kumimoji="1" lang="en-US" altLang="zh-CN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kumimoji="1" lang="en-US" altLang="zh-CN" sz="28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7522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0073" y="476672"/>
                <a:ext cx="8403853" cy="6121740"/>
              </a:xfrm>
              <a:prstGeom prst="rect">
                <a:avLst/>
              </a:prstGeom>
              <a:blipFill rotWithShape="1">
                <a:blip r:embed="rId1"/>
                <a:stretch>
                  <a:fillRect l="-157" t="-214" r="-150" b="-20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067337" y="5445224"/>
            <a:ext cx="264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课本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P102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页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-103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页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8546" name="Text Box 2"/>
              <p:cNvSpPr txBox="1">
                <a:spLocks noChangeArrowheads="1"/>
              </p:cNvSpPr>
              <p:nvPr/>
            </p:nvSpPr>
            <p:spPr bwMode="auto">
              <a:xfrm>
                <a:off x="347662" y="692150"/>
                <a:ext cx="8400802" cy="314720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marL="97155" marR="0" lvl="1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en-US" altLang="zh-CN" sz="32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kumimoji="1" lang="zh-CN" altLang="en-US" sz="32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现在我们有</a:t>
                </a:r>
                <a:r>
                  <a:rPr kumimoji="1" lang="zh-CN" altLang="en-US" sz="3600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endParaRPr kumimoji="1" lang="en-US" altLang="zh-CN" sz="3600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7155" lvl="1" algn="l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uLnTx/>
                              <a:uFillTx/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uLnTx/>
                                  <a:uFillTx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uLnTx/>
                                  <a:uFillTx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  <m:r>
                                <a:rPr kumimoji="1" lang="en-US" altLang="zh-CN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uLnTx/>
                                  <a:uFillTx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uLnTx/>
                                  <a:uFillTx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  <m:sup/>
                            <m:e>
                              <m:r>
                                <a:rPr kumimoji="1" lang="en-US" altLang="zh-CN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FF"/>
                                  </a:solidFill>
                                  <a:uLnTx/>
                                  <a:uFillTx/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𝑬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FF"/>
                                      </a:solidFill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kumimoji="1" lang="en-US" altLang="zh-CN" b="1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FF"/>
                                          </a:solidFill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zh-CN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uLnTx/>
                          <a:uFillTx/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𝒋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&gt;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𝒋</m:t>
                                  </m:r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𝒊</m:t>
                                  </m:r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+</m:t>
                                  </m:r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𝟏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97155" lvl="1" algn="l">
                  <a:lnSpc>
                    <a:spcPct val="11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𝒌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kumimoji="1"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𝒏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kumimoji="1"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kumimoji="1" lang="en-US" altLang="zh-CN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𝒌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𝟐</m:t>
                      </m:r>
                      <m:nary>
                        <m:naryPr>
                          <m:chr m:val="∑"/>
                          <m:ctrlPr>
                            <a:rPr kumimoji="1" lang="zh-CN" altLang="en-US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=</m:t>
                          </m:r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𝒌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=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𝒏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−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𝒊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+</m:t>
                              </m:r>
                              <m:r>
                                <a:rPr kumimoji="1"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𝟏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kumimoji="1"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</a:rPr>
                                    <m:t>𝒌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kumimoji="1"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𝟐</m:t>
                      </m:r>
                      <m:r>
                        <a:rPr kumimoji="1"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𝒏</m:t>
                      </m:r>
                      <m:sSub>
                        <m:sSubPr>
                          <m:ctrlPr>
                            <a:rPr lang="en-US" altLang="zh-CN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𝑯</m:t>
                          </m:r>
                        </m:e>
                        <m:sub>
                          <m:r>
                            <a:rPr lang="en-US" altLang="zh-CN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𝑶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  <m:r>
                            <a:rPr kumimoji="1" lang="en-US" altLang="zh-CN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𝐥𝐠</m:t>
                          </m:r>
                          <m:r>
                            <a:rPr kumimoji="1"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 </m:t>
                          </m:r>
                          <m:r>
                            <a:rPr kumimoji="1"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</m:t>
                          </m:r>
                        </m:e>
                      </m:d>
                      <m:r>
                        <m:rPr>
                          <m:nor/>
                        </m:rPr>
                        <a:rPr lang="zh-CN" altLang="en-US" b="1" u="sng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调和级数</m:t>
                      </m:r>
                    </m:oMath>
                  </m:oMathPara>
                </a14:m>
                <a:endParaRPr kumimoji="1" lang="zh-CN" altLang="en-US" b="1" i="1" u="none" strike="noStrike" kern="1200" cap="none" spc="0" normalizeH="0" baseline="-25000" noProof="0" dirty="0">
                  <a:ln>
                    <a:noFill/>
                  </a:ln>
                  <a:solidFill>
                    <a:srgbClr val="663300"/>
                  </a:solidFill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0854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662" y="692150"/>
                <a:ext cx="8400802" cy="3147208"/>
              </a:xfrm>
              <a:prstGeom prst="rect">
                <a:avLst/>
              </a:prstGeom>
              <a:blipFill rotWithShape="1">
                <a:blip r:embed="rId1"/>
                <a:stretch>
                  <a:fillRect l="-155" t="-404" r="-150" b="-39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548" name="Text Box 4"/>
              <p:cNvSpPr txBox="1">
                <a:spLocks noChangeArrowheads="1"/>
              </p:cNvSpPr>
              <p:nvPr/>
            </p:nvSpPr>
            <p:spPr bwMode="auto">
              <a:xfrm>
                <a:off x="347662" y="4005064"/>
                <a:ext cx="8400802" cy="11492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/>
              <a:p>
                <a:pPr marR="0" algn="l" defTabSz="914400"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kern="1200" cap="none" spc="0" normalizeH="0" baseline="0" noProof="0" dirty="0">
                    <a:solidFill>
                      <a:srgbClr val="FF33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</a:t>
                </a:r>
                <a:r>
                  <a:rPr kumimoji="0" lang="en-US" altLang="zh-CN" sz="3200" b="1" kern="1200" cap="none" spc="0" normalizeH="0" baseline="0" noProof="0" dirty="0">
                    <a:solidFill>
                      <a:srgbClr val="FF33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.  </a:t>
                </a:r>
                <a:endParaRPr kumimoji="0" lang="en-US" altLang="zh-CN" sz="3200" b="1" kern="1200" cap="none" spc="0" normalizeH="0" baseline="0" noProof="0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R="0" defTabSz="914400">
                  <a:lnSpc>
                    <a:spcPct val="150000"/>
                  </a:lnSpc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kern="1200" cap="none" spc="0" normalizeH="0" baseline="0" noProof="0" dirty="0">
                    <a:solidFill>
                      <a:srgbClr val="FF33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随机快速排序算法的期望时间复杂性为 </a:t>
                </a:r>
                <a14:m>
                  <m:oMath xmlns:m="http://schemas.openxmlformats.org/officeDocument/2006/math"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𝑶</m:t>
                    </m:r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800" b="1" i="1" kern="1200" cap="none" spc="0" normalizeH="0" baseline="0" noProof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800" b="1" i="0" kern="1200" cap="none" spc="0" normalizeH="0" baseline="0" noProof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𝐥𝐠</m:t>
                    </m:r>
                    <m:r>
                      <a:rPr kumimoji="0" lang="en-US" altLang="zh-CN" sz="2800" b="1" i="1" kern="1200" cap="none" spc="0" normalizeH="0" baseline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0" lang="en-US" altLang="zh-CN" sz="2800" b="1" i="1" kern="1200" cap="none" spc="0" normalizeH="0" baseline="0" noProof="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2800" b="1" i="1" kern="1200" cap="none" spc="0" normalizeH="0" baseline="0" noProof="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2800" b="1" kern="1200" cap="none" spc="0" normalizeH="0" baseline="0" noProof="0" dirty="0">
                    <a:solidFill>
                      <a:srgbClr val="FF33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0" lang="en-US" altLang="zh-CN" sz="1600" b="1" kern="1200" cap="none" spc="0" normalizeH="0" baseline="0" noProof="0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54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7662" y="4005064"/>
                <a:ext cx="8400802" cy="1149289"/>
              </a:xfrm>
              <a:prstGeom prst="rect">
                <a:avLst/>
              </a:prstGeom>
              <a:blipFill rotWithShape="1">
                <a:blip r:embed="rId2"/>
                <a:stretch>
                  <a:fillRect l="-155" t="-1115" r="-150" b="-209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520" y="830580"/>
            <a:ext cx="6410325" cy="5196205"/>
          </a:xfrm>
          <a:prstGeom prst="rect">
            <a:avLst/>
          </a:prstGeom>
        </p:spPr>
      </p:pic>
      <p:sp>
        <p:nvSpPr>
          <p:cNvPr id="95235" name="TextBox 2"/>
          <p:cNvSpPr txBox="1"/>
          <p:nvPr/>
        </p:nvSpPr>
        <p:spPr>
          <a:xfrm>
            <a:off x="3275856" y="2780928"/>
            <a:ext cx="3357245" cy="1481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sz="4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排序问题的下界</a:t>
            </a:r>
            <a:endParaRPr lang="zh-CN" altLang="en-US" sz="2800" b="1" dirty="0">
              <a:solidFill>
                <a:srgbClr val="663300"/>
              </a:solidFill>
              <a:latin typeface="楷体" panose="02010609060101010101" pitchFamily="49" charset="-122"/>
              <a:ea typeface="楷体" panose="02010609060101010101" pitchFamily="49" charset="-122"/>
              <a:cs typeface="华文细黑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04203" y="5384552"/>
            <a:ext cx="335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137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84784"/>
                <a:ext cx="8534400" cy="340459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algn="just" eaLnBrk="1" hangingPunct="1">
                  <a:lnSpc>
                    <a:spcPct val="90000"/>
                  </a:lnSpc>
                </a:pPr>
                <a:r>
                  <a:rPr lang="zh-CN" altLang="en-US" sz="2800" b="1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问题的下界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是解决该问题的算法所需要的最小时间复杂性。</a:t>
                </a: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	☆ </a:t>
                </a:r>
                <a:r>
                  <a:rPr lang="zh-CN" altLang="en-US" sz="2800" b="1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最坏情况下界</a:t>
                </a:r>
                <a:r>
                  <a:rPr lang="zh-TW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TW" altLang="en-US" sz="28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  <a:buNone/>
                </a:pPr>
                <a:r>
                  <a:rPr lang="en-US" altLang="zh-TW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☆ </a:t>
                </a:r>
                <a:r>
                  <a:rPr lang="zh-CN" altLang="en-US" sz="2800" b="1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平均情况下界</a:t>
                </a:r>
                <a:endParaRPr lang="zh-CN" altLang="en-US" sz="2800" b="1" u="sng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9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排序问题的下界是</a:t>
                </a:r>
                <a:r>
                  <a:rPr lang="zh-CN" altLang="en-US" sz="2800" u="sng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不唯一的</a:t>
                </a:r>
                <a:endParaRPr lang="en-US" altLang="zh-TW" sz="2800" u="sng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例如</a:t>
                </a:r>
                <a:r>
                  <a:rPr lang="en-US" altLang="zh-TW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),(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都是排序的下界</a:t>
                </a:r>
                <a:endParaRPr lang="en-US" altLang="zh-TW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137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84784"/>
                <a:ext cx="8534400" cy="3404592"/>
              </a:xfrm>
              <a:blipFill rotWithShape="1">
                <a:blip r:embed="rId1"/>
                <a:stretch>
                  <a:fillRect l="-149" t="-378" r="-149" b="-35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排序问题的下界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2402" name="Rectangle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980728"/>
                <a:ext cx="8352928" cy="4824536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eaLnBrk="1" hangingPunct="1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如果一个问题的下界是</a:t>
                </a:r>
                <a:r>
                  <a:rPr lang="en-US" altLang="zh-TW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，而当前最好算法的时间复杂性是</a:t>
                </a:r>
                <a:r>
                  <a:rPr lang="en-US" altLang="zh-TW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我们可以寻找一个更高的下界。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我们可以设计更好的算法。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下界和算法都是可以改进的。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如果一个问题的下界是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且算法的时间复杂性是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𝑂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lg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那么这个算法是</a:t>
                </a:r>
                <a:r>
                  <a:rPr lang="zh-CN" altLang="en-US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最优的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TW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2402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980728"/>
                <a:ext cx="8352928" cy="4824536"/>
              </a:xfrm>
              <a:blipFill rotWithShape="1">
                <a:blip r:embed="rId1"/>
                <a:stretch>
                  <a:fillRect l="-159" t="-269" r="-151" b="-26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/>
          </p:cNvSpPr>
          <p:nvPr>
            <p:ph idx="1"/>
          </p:nvPr>
        </p:nvSpPr>
        <p:spPr>
          <a:xfrm>
            <a:off x="1979712" y="1484784"/>
            <a:ext cx="5394176" cy="4114800"/>
          </a:xfrm>
          <a:solidFill>
            <a:schemeClr val="bg1"/>
          </a:solidFill>
        </p:spPr>
        <p:txBody>
          <a:bodyPr vert="horz" wrap="square" lIns="91440" tIns="45720" rIns="91440" bIns="45720" anchor="t"/>
          <a:lstStyle/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个元素有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种排列</a:t>
            </a:r>
            <a:endParaRPr lang="zh-TW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a</a:t>
            </a:r>
            <a:r>
              <a:rPr lang="en-US" altLang="zh-TW" sz="2800" baseline="-30000" dirty="0">
                <a:ea typeface="PMingLiU" panose="02020500000000000000" pitchFamily="18" charset="-120"/>
              </a:rPr>
              <a:t>1</a:t>
            </a:r>
            <a:r>
              <a:rPr lang="en-US" altLang="zh-TW" sz="2800" dirty="0">
                <a:ea typeface="PMingLiU" panose="02020500000000000000" pitchFamily="18" charset="-120"/>
              </a:rPr>
              <a:t>		a</a:t>
            </a:r>
            <a:r>
              <a:rPr lang="en-US" altLang="zh-TW" sz="2800" baseline="-30000" dirty="0">
                <a:ea typeface="PMingLiU" panose="02020500000000000000" pitchFamily="18" charset="-120"/>
              </a:rPr>
              <a:t>2</a:t>
            </a:r>
            <a:r>
              <a:rPr lang="en-US" altLang="zh-TW" sz="2800" dirty="0">
                <a:ea typeface="PMingLiU" panose="02020500000000000000" pitchFamily="18" charset="-120"/>
              </a:rPr>
              <a:t>		a</a:t>
            </a:r>
            <a:r>
              <a:rPr lang="en-US" altLang="zh-TW" sz="2800" baseline="-30000" dirty="0">
                <a:ea typeface="PMingLiU" panose="02020500000000000000" pitchFamily="18" charset="-120"/>
              </a:rPr>
              <a:t>3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1		2		3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1		3		2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2		1		3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2		3		1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3		1		2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r>
              <a:rPr lang="en-US" altLang="zh-TW" sz="2800" dirty="0">
                <a:ea typeface="PMingLiU" panose="02020500000000000000" pitchFamily="18" charset="-120"/>
              </a:rPr>
              <a:t>	3		2		1</a:t>
            </a:r>
            <a:endParaRPr lang="en-US" altLang="zh-TW" sz="2800" dirty="0">
              <a:ea typeface="PMingLiU" panose="02020500000000000000" pitchFamily="18" charset="-120"/>
            </a:endParaRPr>
          </a:p>
          <a:p>
            <a:pPr eaLnBrk="1" hangingPunct="1">
              <a:buNone/>
            </a:pPr>
            <a:endParaRPr lang="zh-TW" altLang="en-US" sz="2800" dirty="0">
              <a:ea typeface="PMingLiU" panose="02020500000000000000" pitchFamily="18" charset="-12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最坏情况下排序的下界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4088" y="5986124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1,2,3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指的是元素下标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445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3902061" cy="4392488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eaLnBrk="1" hangingPunct="1"/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 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  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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  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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8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sz="2800" dirty="0">
                  <a:ea typeface="PMingLiU" panose="02020500000000000000" pitchFamily="18" charset="-120"/>
                </a:endParaRPr>
              </a:p>
            </p:txBody>
          </p:sp>
        </mc:Choice>
        <mc:Fallback>
          <p:sp>
            <p:nvSpPr>
              <p:cNvPr id="10445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3902061" cy="4392488"/>
              </a:xfrm>
              <a:blipFill rotWithShape="1">
                <a:blip r:embed="rId1"/>
                <a:stretch>
                  <a:fillRect l="-327" t="-293" r="-324" b="-28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直接插入排序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052736"/>
            <a:ext cx="4974767" cy="374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Rectangle 3"/>
          <p:cNvSpPr/>
          <p:nvPr/>
        </p:nvSpPr>
        <p:spPr>
          <a:xfrm>
            <a:off x="1933575" y="14525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1094105" y="1452880"/>
          <a:ext cx="6956425" cy="505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" r:id="rId1" imgW="6343650" imgH="4572000" progId="Paint.Picture">
                  <p:embed/>
                </p:oleObj>
              </mc:Choice>
              <mc:Fallback>
                <p:oleObj name="" r:id="rId1" imgW="6343650" imgH="4572000" progId="Paint.Picture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94105" y="1452880"/>
                        <a:ext cx="6956425" cy="505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直接插入排序的决策树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/>
          <p:cNvSpPr/>
          <p:nvPr/>
        </p:nvSpPr>
        <p:spPr>
          <a:xfrm>
            <a:off x="1933575" y="15811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0650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052736"/>
            <a:ext cx="5271492" cy="369146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冒泡排序的决策树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1967" y="297497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476875" y="1340768"/>
                <a:ext cx="3456384" cy="489364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）比较排序都可以抽象成一棵决策树，且为完全二叉树。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）排序算法的实际执行对应于一条从树的根结点到叶结点的路径。即每个叶结点表示一个正确的排序序列。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）每个内部结点表示一次比较。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个元素有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</m:t>
                    </m:r>
                  </m:oMath>
                </a14:m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种不同排列，且都出现在决策树的叶结点上。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875" y="1340768"/>
                <a:ext cx="3456384" cy="4893647"/>
              </a:xfrm>
              <a:prstGeom prst="rect">
                <a:avLst/>
              </a:prstGeom>
              <a:blipFill rotWithShape="1">
                <a:blip r:embed="rId2"/>
                <a:stretch>
                  <a:fillRect l="-367" t="-265" r="-365" b="-24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752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908720"/>
                <a:ext cx="8712968" cy="5661248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algn="just" eaLnBrk="1" hangingPunct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个元素有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种不同排列，那么二叉决策树有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CN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个叶子结点。</a:t>
                </a:r>
                <a:endPara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just" eaLnBrk="1" hangingPunct="1">
                  <a:spcBef>
                    <a:spcPts val="600"/>
                  </a:spcBef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为了找到排序的下界，我们需要找到二叉树的最小高度。</a:t>
                </a:r>
                <a:endParaRPr lang="en-US" altLang="zh-TW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just" eaLnBrk="1" hangingPunct="1">
                  <a:spcBef>
                    <a:spcPts val="600"/>
                  </a:spcBef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排序的下界对应于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平衡树最小高度</a:t>
                </a:r>
                <a:endParaRPr lang="en-US" altLang="zh-CN" sz="28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457200" algn="just" eaLnBrk="1" hangingPunct="1">
                  <a:spcBef>
                    <a:spcPts val="600"/>
                  </a:spcBef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考虑一颗高度为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ℎ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、具有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个可达叶节点的决策树，它对应一个对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个元素所做的比较排序。因为输入数据的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种不同排列都是叶节点，所以有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!≤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。由于在一棵高为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ℎ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的二叉树中，叶节点数据不多于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ℎ</m:t>
                        </m:r>
                      </m:sup>
                    </m:sSup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那么有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 algn="just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!≤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≤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ℎ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 algn="just" eaLnBrk="1" hangingPunct="1">
                  <a:spcBef>
                    <a:spcPts val="600"/>
                  </a:spcBef>
                  <a:buNone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两边取对数，得    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0" indent="0" algn="ctr" eaLnBrk="1" hangingPunct="1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ℎ</m:t>
                    </m:r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⁡(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!)</m:t>
                    </m:r>
                  </m:oMath>
                </a14:m>
                <a:r>
                  <a:rPr lang="en-US" altLang="zh-TW" sz="2400" dirty="0">
                    <a:solidFill>
                      <a:srgbClr val="0000FF"/>
                    </a:solidFill>
                    <a:ea typeface="PMingLiU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= 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0" indent="0" algn="just" eaLnBrk="1" hangingPunct="1">
                  <a:spcBef>
                    <a:spcPts val="600"/>
                  </a:spcBef>
                  <a:buNone/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排序的下界是</a:t>
                </a:r>
                <a:r>
                  <a:rPr lang="en-US" altLang="zh-TW" sz="28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800" i="1" u="sng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800" i="1" u="sng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800" u="sng" dirty="0">
                  <a:solidFill>
                    <a:schemeClr val="accent2"/>
                  </a:solidFill>
                  <a:ea typeface="PMingLiU" panose="02020500000000000000" pitchFamily="18" charset="-120"/>
                </a:endParaRPr>
              </a:p>
            </p:txBody>
          </p:sp>
        </mc:Choice>
        <mc:Fallback>
          <p:sp>
            <p:nvSpPr>
              <p:cNvPr id="10752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908720"/>
                <a:ext cx="8712968" cy="5661248"/>
              </a:xfrm>
              <a:blipFill rotWithShape="1">
                <a:blip r:embed="rId1"/>
                <a:stretch>
                  <a:fillRect l="-151" t="-225" r="-139" b="-151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排序的下界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2843213" y="188913"/>
            <a:ext cx="2751138" cy="57626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原始问题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1" name="Oval 3"/>
          <p:cNvSpPr>
            <a:spLocks noChangeArrowheads="1"/>
          </p:cNvSpPr>
          <p:nvPr/>
        </p:nvSpPr>
        <p:spPr bwMode="auto">
          <a:xfrm>
            <a:off x="1435100" y="2924175"/>
            <a:ext cx="1600200" cy="503238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求解子问题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692275" y="2205038"/>
            <a:ext cx="1087438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3676650" y="2205038"/>
            <a:ext cx="1087438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108700" y="2205038"/>
            <a:ext cx="1087438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5213350" y="1989138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endParaRPr kumimoji="0" lang="en-US" altLang="zh-CN" sz="3200" b="1" kern="1200" cap="none" spc="0" normalizeH="0" baseline="0" noProof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6" name="Oval 8"/>
          <p:cNvSpPr>
            <a:spLocks noChangeArrowheads="1"/>
          </p:cNvSpPr>
          <p:nvPr/>
        </p:nvSpPr>
        <p:spPr bwMode="auto">
          <a:xfrm>
            <a:off x="3421063" y="2925763"/>
            <a:ext cx="1600200" cy="503238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求解子问题</a:t>
            </a:r>
            <a:endParaRPr kumimoji="0" lang="zh-CN" altLang="en-US" sz="22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5851525" y="2924175"/>
            <a:ext cx="1600200" cy="503238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求解子问题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1627188" y="3860800"/>
            <a:ext cx="1343025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3613150" y="3860800"/>
            <a:ext cx="1343025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子问题解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6043613" y="3860800"/>
            <a:ext cx="1343025" cy="4318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子问题解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61" name="Text Box 13"/>
          <p:cNvSpPr txBox="1">
            <a:spLocks noChangeArrowheads="1"/>
          </p:cNvSpPr>
          <p:nvPr/>
        </p:nvSpPr>
        <p:spPr bwMode="auto">
          <a:xfrm>
            <a:off x="5213350" y="3641725"/>
            <a:ext cx="5950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Tx/>
              <a:buNone/>
              <a:defRPr/>
            </a:pPr>
            <a:r>
              <a:rPr kumimoji="0" lang="en-US" altLang="zh-CN" sz="3200" b="1" kern="1200" cap="none" spc="0" normalizeH="0" baseline="0" noProof="0"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endParaRPr kumimoji="0" lang="en-US" altLang="zh-CN" sz="3200" b="1" kern="1200" cap="none" spc="0" normalizeH="0" baseline="0" noProof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62" name="Oval 14"/>
          <p:cNvSpPr>
            <a:spLocks noChangeArrowheads="1"/>
          </p:cNvSpPr>
          <p:nvPr/>
        </p:nvSpPr>
        <p:spPr bwMode="auto">
          <a:xfrm>
            <a:off x="3421063" y="4797425"/>
            <a:ext cx="1728788" cy="574675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合并子解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3355975" y="1196975"/>
            <a:ext cx="1855788" cy="431800"/>
          </a:xfrm>
          <a:prstGeom prst="ellipse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问题分解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64" name="Line 16"/>
          <p:cNvSpPr/>
          <p:nvPr/>
        </p:nvSpPr>
        <p:spPr>
          <a:xfrm>
            <a:off x="4251325" y="765175"/>
            <a:ext cx="0" cy="4318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65" name="Line 17"/>
          <p:cNvSpPr/>
          <p:nvPr/>
        </p:nvSpPr>
        <p:spPr>
          <a:xfrm flipH="1">
            <a:off x="2266950" y="1557338"/>
            <a:ext cx="1346200" cy="6477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66" name="Line 18"/>
          <p:cNvSpPr/>
          <p:nvPr/>
        </p:nvSpPr>
        <p:spPr>
          <a:xfrm>
            <a:off x="4251325" y="1628775"/>
            <a:ext cx="0" cy="576263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67" name="Line 19"/>
          <p:cNvSpPr/>
          <p:nvPr/>
        </p:nvSpPr>
        <p:spPr>
          <a:xfrm>
            <a:off x="5021263" y="1557338"/>
            <a:ext cx="1535112" cy="6477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68" name="Line 20"/>
          <p:cNvSpPr/>
          <p:nvPr/>
        </p:nvSpPr>
        <p:spPr>
          <a:xfrm>
            <a:off x="2203450" y="2636838"/>
            <a:ext cx="0" cy="287337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69" name="Line 21"/>
          <p:cNvSpPr/>
          <p:nvPr/>
        </p:nvSpPr>
        <p:spPr>
          <a:xfrm>
            <a:off x="4251325" y="2636838"/>
            <a:ext cx="0" cy="287337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0" name="Line 22"/>
          <p:cNvSpPr/>
          <p:nvPr/>
        </p:nvSpPr>
        <p:spPr>
          <a:xfrm>
            <a:off x="6621463" y="2636838"/>
            <a:ext cx="0" cy="287337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1" name="Line 23"/>
          <p:cNvSpPr/>
          <p:nvPr/>
        </p:nvSpPr>
        <p:spPr>
          <a:xfrm>
            <a:off x="2203450" y="3429000"/>
            <a:ext cx="0" cy="4318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2" name="Line 24"/>
          <p:cNvSpPr/>
          <p:nvPr/>
        </p:nvSpPr>
        <p:spPr>
          <a:xfrm>
            <a:off x="4251325" y="3429000"/>
            <a:ext cx="0" cy="4318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3" name="Line 25"/>
          <p:cNvSpPr/>
          <p:nvPr/>
        </p:nvSpPr>
        <p:spPr>
          <a:xfrm>
            <a:off x="6621463" y="3429000"/>
            <a:ext cx="0" cy="431800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4" name="Line 26"/>
          <p:cNvSpPr/>
          <p:nvPr/>
        </p:nvSpPr>
        <p:spPr>
          <a:xfrm>
            <a:off x="2203450" y="4292600"/>
            <a:ext cx="1281113" cy="649288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5" name="Line 27"/>
          <p:cNvSpPr/>
          <p:nvPr/>
        </p:nvSpPr>
        <p:spPr>
          <a:xfrm>
            <a:off x="4251325" y="4292600"/>
            <a:ext cx="0" cy="504825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6" name="Line 28"/>
          <p:cNvSpPr/>
          <p:nvPr/>
        </p:nvSpPr>
        <p:spPr>
          <a:xfrm flipH="1">
            <a:off x="5084763" y="4292600"/>
            <a:ext cx="1600200" cy="649288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7" name="Line 29"/>
          <p:cNvSpPr/>
          <p:nvPr/>
        </p:nvSpPr>
        <p:spPr>
          <a:xfrm>
            <a:off x="4251325" y="5373688"/>
            <a:ext cx="0" cy="503237"/>
          </a:xfrm>
          <a:prstGeom prst="line">
            <a:avLst/>
          </a:prstGeom>
          <a:ln w="28575" cap="sq" cmpd="sng">
            <a:solidFill>
              <a:schemeClr val="accent2"/>
            </a:solidFill>
            <a:prstDash val="solid"/>
            <a:miter/>
            <a:headEnd type="none" w="sm" len="sm"/>
            <a:tailEnd type="triangle" w="sm" len="sm"/>
          </a:ln>
        </p:spPr>
      </p:sp>
      <p:sp>
        <p:nvSpPr>
          <p:cNvPr id="78878" name="AutoShape 30"/>
          <p:cNvSpPr>
            <a:spLocks noChangeArrowheads="1"/>
          </p:cNvSpPr>
          <p:nvPr/>
        </p:nvSpPr>
        <p:spPr bwMode="auto">
          <a:xfrm>
            <a:off x="5980430" y="650875"/>
            <a:ext cx="1984375" cy="617855"/>
          </a:xfrm>
          <a:prstGeom prst="wedgeRoundRectCallout">
            <a:avLst>
              <a:gd name="adj1" fmla="val -87556"/>
              <a:gd name="adj2" fmla="val 59417"/>
              <a:gd name="adj3" fmla="val 16667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Divide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79" name="AutoShape 31"/>
          <p:cNvSpPr>
            <a:spLocks noChangeArrowheads="1"/>
          </p:cNvSpPr>
          <p:nvPr/>
        </p:nvSpPr>
        <p:spPr bwMode="auto">
          <a:xfrm>
            <a:off x="7386955" y="2395855"/>
            <a:ext cx="1755775" cy="528320"/>
          </a:xfrm>
          <a:prstGeom prst="wedgeRoundRectCallout">
            <a:avLst>
              <a:gd name="adj1" fmla="val -48310"/>
              <a:gd name="adj2" fmla="val 72245"/>
              <a:gd name="adj3" fmla="val 16667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Conquer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80" name="AutoShape 32"/>
          <p:cNvSpPr>
            <a:spLocks noChangeArrowheads="1"/>
          </p:cNvSpPr>
          <p:nvPr/>
        </p:nvSpPr>
        <p:spPr bwMode="auto">
          <a:xfrm>
            <a:off x="6757035" y="4729480"/>
            <a:ext cx="1792605" cy="575310"/>
          </a:xfrm>
          <a:prstGeom prst="wedgeRoundRectCallout">
            <a:avLst>
              <a:gd name="adj1" fmla="val -137283"/>
              <a:gd name="adj2" fmla="val 19315"/>
              <a:gd name="adj3" fmla="val 16667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58DA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Merge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58DA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2258" name="Rectangle 33"/>
          <p:cNvSpPr/>
          <p:nvPr/>
        </p:nvSpPr>
        <p:spPr>
          <a:xfrm>
            <a:off x="3867150" y="6092825"/>
            <a:ext cx="1536700" cy="3603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8882" name="Rectangle 34"/>
          <p:cNvSpPr>
            <a:spLocks noChangeArrowheads="1"/>
          </p:cNvSpPr>
          <p:nvPr/>
        </p:nvSpPr>
        <p:spPr bwMode="auto">
          <a:xfrm>
            <a:off x="3035300" y="5876925"/>
            <a:ext cx="2432050" cy="57626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原始问题的解</a:t>
            </a: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8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8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7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8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8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8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8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8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8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animBg="1"/>
      <p:bldP spid="78852" grpId="0" animBg="1"/>
      <p:bldP spid="78853" grpId="0" animBg="1"/>
      <p:bldP spid="78854" grpId="0" animBg="1"/>
      <p:bldP spid="78855" grpId="0"/>
      <p:bldP spid="78856" grpId="0" animBg="1"/>
      <p:bldP spid="78857" grpId="0" animBg="1"/>
      <p:bldP spid="78858" grpId="0" animBg="1"/>
      <p:bldP spid="78859" grpId="0" animBg="1"/>
      <p:bldP spid="78860" grpId="0" animBg="1"/>
      <p:bldP spid="78861" grpId="0"/>
      <p:bldP spid="78862" grpId="0" animBg="1"/>
      <p:bldP spid="78863" grpId="0" animBg="1"/>
      <p:bldP spid="78878" grpId="0" bldLvl="0" animBg="1"/>
      <p:bldP spid="78879" grpId="0" bldLvl="0" animBg="1"/>
      <p:bldP spid="78880" grpId="0" bldLvl="0" animBg="1"/>
      <p:bldP spid="7888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1704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en-US" altLang="zh-CN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b="1" u="sng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27584" y="889670"/>
                <a:ext cx="7416824" cy="528195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 &gt;</m:t>
                      </m:r>
                      <m:nary>
                        <m:naryPr>
                          <m:ctrl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b="0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nary>
                        <m:nary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Sup>
                        <m:sSubSup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zh-CN" alt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lg</m:t>
                      </m:r>
                      <m:d>
                        <m:d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44</m:t>
                      </m:r>
                      <m:r>
                        <a:rPr lang="zh-CN" altLang="en-US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        =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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(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lg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⁡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889670"/>
                <a:ext cx="7416824" cy="5281959"/>
              </a:xfrm>
              <a:prstGeom prst="rect">
                <a:avLst/>
              </a:prstGeom>
              <a:blipFill rotWithShape="1">
                <a:blip r:embed="rId1"/>
                <a:stretch>
                  <a:fillRect l="-174" t="-241" r="-168" b="-23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496" y="6234583"/>
                <a:ext cx="9073008" cy="59285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spcAft>
                    <a:spcPts val="0"/>
                  </a:spcAft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单调递增，则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nary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234583"/>
                <a:ext cx="9073008" cy="592855"/>
              </a:xfrm>
              <a:prstGeom prst="rect">
                <a:avLst/>
              </a:prstGeom>
              <a:blipFill rotWithShape="1">
                <a:blip r:embed="rId2"/>
                <a:stretch>
                  <a:fillRect l="-146" t="-2168" r="-139" b="-204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53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4864"/>
            <a:ext cx="3530057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957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1"/>
                <a:ext cx="8206680" cy="5184571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marL="0" indent="0" eaLnBrk="1" hangingPunct="1">
                  <a:buNone/>
                </a:pPr>
                <a:r>
                  <a:rPr lang="en-US" altLang="zh-TW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Stirling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（斯特林）近似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（是一条用来取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的阶乘的近似值的数学公式）</a:t>
                </a:r>
                <a:endPara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!≈</m:t>
                    </m:r>
                    <m:rad>
                      <m:radPr>
                        <m:degHide m:val="on"/>
                        <m:ctrlP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l-GR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𝜋</m:t>
                        </m:r>
                        <m:r>
                          <a:rPr lang="en-US" altLang="zh-TW" sz="2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𝑛</m:t>
                        </m:r>
                      </m:e>
                    </m:rad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sz="2000" dirty="0">
                  <a:ea typeface="PMingLiU" panose="02020500000000000000" pitchFamily="18" charset="-120"/>
                </a:endParaRPr>
              </a:p>
              <a:p>
                <a:pPr lvl="1" eaLnBrk="1" hangingPunct="1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lg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l-GR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𝜋</m:t>
                        </m:r>
                      </m:e>
                    </m:rad>
                    <m:r>
                      <a:rPr lang="en-US" altLang="zh-TW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TW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g</m:t>
                    </m:r>
                    <m:r>
                      <a:rPr lang="en-US" altLang="zh-CN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lg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400" dirty="0">
                  <a:ea typeface="PMingLiU" panose="02020500000000000000" pitchFamily="18" charset="-120"/>
                </a:endParaRPr>
              </a:p>
            </p:txBody>
          </p:sp>
        </mc:Choice>
        <mc:Fallback>
          <p:sp>
            <p:nvSpPr>
              <p:cNvPr id="10957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1"/>
                <a:ext cx="8206680" cy="5184571"/>
              </a:xfrm>
              <a:blipFill rotWithShape="1">
                <a:blip r:embed="rId1"/>
                <a:stretch>
                  <a:fillRect l="-157" t="-253" r="-153" b="-24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3" name="Rectangle 4"/>
          <p:cNvSpPr/>
          <p:nvPr/>
        </p:nvSpPr>
        <p:spPr>
          <a:xfrm>
            <a:off x="4024313" y="31242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9577" name="Object 8"/>
          <p:cNvGraphicFramePr>
            <a:graphicFrameLocks noChangeAspect="1"/>
          </p:cNvGraphicFramePr>
          <p:nvPr/>
        </p:nvGraphicFramePr>
        <p:xfrm>
          <a:off x="2051720" y="3681637"/>
          <a:ext cx="4895850" cy="274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2" imgW="5550535" imgH="3374390" progId="Word.Document.8">
                  <p:embed/>
                </p:oleObj>
              </mc:Choice>
              <mc:Fallback>
                <p:oleObj name="" r:id="rId2" imgW="5550535" imgH="3374390" progId="Word.Document.8">
                  <p:embed/>
                  <p:pic>
                    <p:nvPicPr>
                      <p:cNvPr id="0" name="Object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720" y="3681637"/>
                        <a:ext cx="4895850" cy="274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方法</a:t>
            </a:r>
            <a:r>
              <a:rPr lang="en-US" altLang="zh-CN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="1" u="sng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b="1" u="sng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059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367464" cy="3340968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eaLnBrk="1" hangingPunct="1"/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仍利用决策树</a:t>
                </a:r>
                <a:endPara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/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排序算法的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平均复杂性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用从根结点到每个叶子结点的路径长度的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平均长度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描述。</a:t>
                </a:r>
                <a:endParaRPr lang="en-US" altLang="zh-TW" sz="2800" u="sng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总长度</m:t>
                        </m:r>
                      </m:num>
                      <m:den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TW" sz="2800" u="sng" dirty="0">
                  <a:solidFill>
                    <a:schemeClr val="hlin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 eaLnBrk="1" hangingPunct="1"/>
                <a:r>
                  <a:rPr lang="zh-CN" altLang="en-US" sz="280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当树平衡时这个值最小</a:t>
                </a:r>
                <a:r>
                  <a:rPr lang="en-US" altLang="zh-TW" sz="2800" u="sng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endParaRPr lang="en-US" altLang="zh-TW" sz="2800" u="sng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（所有叶子结点的深度是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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eaLnBrk="1" hangingPunct="1">
                  <a:buNone/>
                </a:pPr>
                <a:endParaRPr lang="zh-TW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059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367464" cy="3340968"/>
              </a:xfrm>
              <a:blipFill rotWithShape="1">
                <a:blip r:embed="rId1"/>
                <a:stretch>
                  <a:fillRect l="-152" t="-380" r="-151" b="-11530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排序的平均情况下界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9" name="Object 2"/>
          <p:cNvGraphicFramePr>
            <a:graphicFrameLocks noChangeAspect="1"/>
          </p:cNvGraphicFramePr>
          <p:nvPr/>
        </p:nvGraphicFramePr>
        <p:xfrm>
          <a:off x="1049338" y="1268760"/>
          <a:ext cx="7491412" cy="487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" name="Document" r:id="rId1" imgW="34928175" imgH="22774275" progId="Word.Document.8">
                  <p:embed/>
                </p:oleObj>
              </mc:Choice>
              <mc:Fallback>
                <p:oleObj name="Document" r:id="rId1" imgW="34928175" imgH="22774275" progId="Word.Document.8">
                  <p:embed/>
                  <p:pic>
                    <p:nvPicPr>
                      <p:cNvPr id="0" name="Object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9338" y="1268760"/>
                        <a:ext cx="7491412" cy="4879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平均情况下排序的下界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2644" name="Rectangle 3"/>
              <p:cNvSpPr/>
              <p:nvPr/>
            </p:nvSpPr>
            <p:spPr>
              <a:xfrm>
                <a:off x="647564" y="980728"/>
                <a:ext cx="7848872" cy="50114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457200" lvl="0" indent="-457200" eaLnBrk="1" hangingPunct="1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TW" sz="28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个叶子结点的二叉树的深度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𝑑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TW" sz="28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lg</m:t>
                        </m:r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⁡</m:t>
                        </m:r>
                        <m:r>
                          <a:rPr lang="en-US" altLang="zh-TW" sz="28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𝑐</m:t>
                        </m:r>
                      </m:e>
                    </m:d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0" indent="-457200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叶子结点仅出现在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𝑑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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层</a:t>
                </a:r>
                <a:endParaRPr lang="en-US" altLang="zh-TW" sz="2800" dirty="0">
                  <a:solidFill>
                    <a:schemeClr val="folHlink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TW" sz="28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2.</a:t>
                </a: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个结点在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</m:t>
                    </m:r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层</a:t>
                </a:r>
                <a:endParaRPr lang="zh-TW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457200" lvl="0" indent="-457200">
                  <a:lnSpc>
                    <a:spcPct val="130000"/>
                  </a:lnSpc>
                  <a:spcBef>
                    <a:spcPct val="0"/>
                  </a:spcBef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sz="2800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2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个结点在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𝑑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层</a:t>
                </a:r>
                <a:endParaRPr lang="en-US" altLang="zh-TW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914400" lvl="1" indent="-457200">
                  <a:spcBef>
                    <a:spcPct val="0"/>
                  </a:spcBef>
                  <a:buBlip>
                    <a:blip r:embed="rId1"/>
                  </a:buBlip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TW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+ 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= 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PMingLiU" panose="02020500000000000000" pitchFamily="18" charset="-120"/>
                    <a:sym typeface="Symbol" panose="05050102010706020507" pitchFamily="18" charset="2"/>
                  </a:rPr>
                  <a:t>	</a:t>
                </a:r>
                <a:endParaRPr lang="en-US" altLang="zh-TW" dirty="0"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endParaRPr>
              </a:p>
              <a:p>
                <a:pPr marL="457200" lvl="0" indent="-457200">
                  <a:spcBef>
                    <a:spcPct val="0"/>
                  </a:spcBef>
                  <a:buNone/>
                </a:pPr>
                <a:endParaRPr lang="en-US" altLang="zh-TW" sz="2800" dirty="0"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2400"/>
                  </a:spcAft>
                  <a:buBlip>
                    <a:blip r:embed="rId1"/>
                  </a:buBlip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+ </m:t>
                    </m:r>
                    <m:f>
                      <m:fPr>
                        <m:ctrlPr>
                          <a:rPr lang="en-US" altLang="zh-TW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  <m:r>
                      <a:rPr lang="en-US" altLang="zh-TW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=</m:t>
                    </m:r>
                    <m:sSup>
                      <m:sSupPr>
                        <m:ctrlPr>
                          <a:rPr lang="en-US" altLang="zh-TW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2</m:t>
                        </m:r>
                      </m:e>
                      <m:sup>
                        <m:r>
                          <a:rPr lang="en-US" altLang="zh-TW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𝑑</m:t>
                        </m:r>
                        <m:r>
                          <a:rPr lang="en-US" altLang="zh-TW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TW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  <a:sym typeface="Symbol" panose="05050102010706020507" pitchFamily="18" charset="2"/>
                          </a:rPr>
                          <m:t>1</m:t>
                        </m:r>
                      </m:sup>
                    </m:sSup>
                  </m:oMath>
                </a14:m>
                <a:endParaRPr lang="en-US" altLang="zh-TW" sz="2800" dirty="0"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endParaRPr>
              </a:p>
              <a:p>
                <a:pPr marL="457200" lvl="0" indent="-457200">
                  <a:spcBef>
                    <a:spcPct val="0"/>
                  </a:spcBef>
                  <a:buNone/>
                </a:pPr>
                <a:r>
                  <a:rPr lang="en-US" altLang="zh-TW" sz="2800" dirty="0">
                    <a:latin typeface="Times New Roman" panose="02020603050405020304" pitchFamily="18" charset="0"/>
                    <a:ea typeface="PMingLiU" panose="02020500000000000000" pitchFamily="18" charset="-120"/>
                    <a:sym typeface="Symbol" panose="05050102010706020507" pitchFamily="18" charset="2"/>
                  </a:rPr>
                  <a:t>		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𝑥</m:t>
                    </m:r>
                    <m:r>
                      <a:rPr lang="en-US" altLang="zh-TW" sz="28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= 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2</m:t>
                    </m:r>
                    <m:r>
                      <a:rPr lang="en-US" altLang="zh-TW" sz="2800" i="1" baseline="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TW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TW" sz="28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𝑐</m:t>
                    </m:r>
                  </m:oMath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endParaRPr>
              </a:p>
              <a:p>
                <a:pPr marL="457200" lvl="0" indent="-457200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       </m:t>
                      </m:r>
                      <m:r>
                        <a:rPr lang="en-US" altLang="zh-TW" sz="28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altLang="zh-TW" sz="2800" i="1" baseline="-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 = 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2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𝑐</m:t>
                      </m:r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 </m:t>
                      </m:r>
                      <m:sSup>
                        <m:sSupPr>
                          <m:ctrlPr>
                            <a:rPr lang="en-US" altLang="zh-TW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TW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  <m:sup>
                          <m:r>
                            <a:rPr lang="en-US" altLang="zh-TW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𝑑</m:t>
                          </m:r>
                          <m:r>
                            <a:rPr lang="en-US" altLang="zh-TW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TW" sz="28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1</m:t>
                          </m:r>
                        </m:sup>
                      </m:sSup>
                      <m:r>
                        <a:rPr lang="en-US" altLang="zh-TW" sz="28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altLang="zh-TW" sz="2800" dirty="0">
                  <a:solidFill>
                    <a:srgbClr val="0000FF"/>
                  </a:solidFill>
                  <a:latin typeface="Times New Roman" panose="02020603050405020304" pitchFamily="18" charset="0"/>
                  <a:ea typeface="PMingLiU" panose="02020500000000000000" pitchFamily="18" charset="-12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1264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64" y="980728"/>
                <a:ext cx="7848872" cy="5011437"/>
              </a:xfrm>
              <a:prstGeom prst="rect">
                <a:avLst/>
              </a:prstGeom>
              <a:blipFill rotWithShape="1">
                <a:blip r:embed="rId2"/>
                <a:stretch>
                  <a:fillRect l="-168" t="-259" r="-160" b="-247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计算最小路径长度和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3666" name="Rectangle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332656"/>
                <a:ext cx="7990656" cy="6192688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marL="609600" indent="-609600" eaLnBrk="1" hangingPunct="1">
                  <a:lnSpc>
                    <a:spcPct val="90000"/>
                  </a:lnSpc>
                  <a:buNone/>
                </a:pPr>
                <a:r>
                  <a:rPr lang="en-US" altLang="zh-TW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6.</a:t>
                </a:r>
                <a:r>
                  <a:rPr lang="en-US" altLang="zh-TW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总长度</a:t>
                </a:r>
                <a:endParaRPr lang="zh-TW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TW" sz="2400" dirty="0">
                    <a:ea typeface="PMingLiU" panose="02020500000000000000" pitchFamily="18" charset="-12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𝑀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= 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𝑥</m:t>
                    </m:r>
                    <m:r>
                      <a:rPr lang="en-US" altLang="zh-TW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1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𝑑</m:t>
                    </m:r>
                    <m:r>
                      <a:rPr lang="en-US" altLang="zh-TW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−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1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 + 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𝑥</m:t>
                    </m:r>
                    <m:r>
                      <a:rPr lang="en-US" altLang="zh-TW" sz="2400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2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𝑑</m:t>
                    </m:r>
                  </m:oMath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   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= (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  <m:r>
                        <a:rPr lang="en-US" altLang="zh-TW" sz="2400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𝑑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−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𝑐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)(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𝑑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−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1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 +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(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𝑐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2</m:t>
                          </m:r>
                        </m:e>
                        <m:sup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𝑑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−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sym typeface="Symbol" panose="05050102010706020507" pitchFamily="18" charset="2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𝑑</m:t>
                      </m:r>
                    </m:oMath>
                  </m:oMathPara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	  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=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𝑐</m:t>
                      </m:r>
                      <m:d>
                        <m:dPr>
                          <m:ctrlPr>
                            <a:rPr lang="en-US" altLang="zh-TW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𝑑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−</m:t>
                          </m:r>
                          <m:r>
                            <a:rPr lang="en-US" altLang="zh-TW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1</m:t>
                          </m:r>
                        </m:e>
                      </m:d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+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  <m:d>
                        <m:dPr>
                          <m:ctrl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𝑐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sym typeface="Symbol" panose="05050102010706020507" pitchFamily="18" charset="2"/>
                                </a:rPr>
                                <m:t>𝑑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sym typeface="Symbol" panose="05050102010706020507" pitchFamily="18" charset="2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,  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𝑑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−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1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lg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⁡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    =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𝑐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lg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⁡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𝑐</m:t>
                          </m:r>
                        </m:e>
                      </m:d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+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(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𝑐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−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lg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⁡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90000"/>
                  </a:lnSpc>
                  <a:buNone/>
                </a:pPr>
                <a:r>
                  <a:rPr lang="en-US" altLang="zh-TW" sz="2400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4.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𝑐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= 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ea typeface="楷体" panose="02010609060101010101" pitchFamily="49" charset="-122"/>
                  </a:rPr>
                  <a:t>        </a:t>
                </a:r>
                <a:r>
                  <a:rPr lang="zh-CN" altLang="en-US" sz="2400" dirty="0">
                    <a:ea typeface="楷体" panose="02010609060101010101" pitchFamily="49" charset="-122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个元素有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!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种不同排列，且都出现在决策树的叶结点上。</a:t>
                </a:r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𝑀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       =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!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lg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⁡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𝑛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!</m:t>
                          </m:r>
                        </m:e>
                      </m:d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+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(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!−</m:t>
                      </m:r>
                      <m:sSup>
                        <m:sSupPr>
                          <m:ctrlPr>
                            <a:rPr lang="en-US" altLang="zh-TW" sz="2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sSupPr>
                        <m:e>
                          <m:r>
                            <a:rPr lang="en-US" altLang="zh-TW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2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lg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⁡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𝑛</m:t>
                              </m:r>
                              <m:r>
                                <a:rPr lang="en-US" altLang="zh-TW" sz="2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</a:rPr>
                                <m:t>!</m:t>
                              </m:r>
                            </m:e>
                          </m:d>
                        </m:sup>
                      </m:sSup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	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𝑀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/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! 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lg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⁡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𝑛</m:t>
                          </m:r>
                          <m:r>
                            <a:rPr lang="en-US" altLang="zh-TW" sz="2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</a:rPr>
                            <m:t>!</m:t>
                          </m:r>
                        </m:e>
                      </m:d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+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2</m:t>
                      </m:r>
                    </m:oMath>
                  </m:oMathPara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altLang="zh-TW" sz="2400" dirty="0">
                    <a:solidFill>
                      <a:srgbClr val="0000FF"/>
                    </a:solidFill>
                    <a:ea typeface="PMingLiU" panose="02020500000000000000" pitchFamily="18" charset="-12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sz="24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            </m:t>
                    </m:r>
                    <m:r>
                      <a:rPr lang="en-US" altLang="zh-TW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lg</m:t>
                        </m:r>
                        <m:r>
                          <a:rPr lang="en-US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⁡</m:t>
                        </m:r>
                        <m:r>
                          <a:rPr lang="en-US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𝑛</m:t>
                        </m:r>
                        <m:r>
                          <a:rPr lang="en-US" altLang="zh-TW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!</m:t>
                        </m:r>
                      </m:e>
                    </m:d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+ 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𝑐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,  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0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≤</m:t>
                    </m:r>
                    <m:r>
                      <a:rPr lang="en-US" altLang="zh-TW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1</m:t>
                    </m:r>
                  </m:oMath>
                </a14:m>
                <a:endParaRPr lang="en-US" altLang="zh-TW" sz="2400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eaLnBrk="1" hangingPunct="1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            </m:t>
                      </m:r>
                      <m:r>
                        <a:rPr lang="en-US" altLang="zh-TW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= 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  <a:sym typeface="Symbol" panose="05050102010706020507" pitchFamily="18" charset="2"/>
                        </a:rPr>
                        <m:t>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(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lg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⁡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𝑛</m:t>
                      </m:r>
                      <m:r>
                        <a:rPr lang="en-US" altLang="zh-TW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PMingLiU" panose="02020500000000000000" pitchFamily="18" charset="-120"/>
                        </a:rPr>
                        <m:t>)</m:t>
                      </m:r>
                    </m:oMath>
                  </m:oMathPara>
                </a14:m>
                <a:endParaRPr lang="en-US" altLang="zh-TW" sz="2800" u="sng" dirty="0">
                  <a:solidFill>
                    <a:srgbClr val="0000FF"/>
                  </a:solidFill>
                  <a:ea typeface="PMingLiU" panose="02020500000000000000" pitchFamily="18" charset="-120"/>
                </a:endParaRPr>
              </a:p>
              <a:p>
                <a:pPr marL="609600" indent="-609600" algn="just" eaLnBrk="1" hangingPunct="1">
                  <a:lnSpc>
                    <a:spcPct val="90000"/>
                  </a:lnSpc>
                  <a:buNone/>
                </a:pPr>
                <a:r>
                  <a:rPr lang="zh-CN" altLang="en-US" sz="2800" u="sng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平均情况下排序的下界是</a:t>
                </a:r>
                <a:r>
                  <a:rPr lang="en-US" altLang="zh-TW" sz="2800" u="sng" dirty="0">
                    <a:solidFill>
                      <a:schemeClr val="accent2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800" i="1" u="sng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8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800" u="sng" dirty="0">
                  <a:solidFill>
                    <a:schemeClr val="accent2"/>
                  </a:solidFill>
                  <a:ea typeface="PMingLiU" panose="02020500000000000000" pitchFamily="18" charset="-120"/>
                </a:endParaRPr>
              </a:p>
            </p:txBody>
          </p:sp>
        </mc:Choice>
        <mc:Fallback>
          <p:sp>
            <p:nvSpPr>
              <p:cNvPr id="11366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332656"/>
                <a:ext cx="7990656" cy="6192688"/>
              </a:xfrm>
              <a:blipFill rotWithShape="1">
                <a:blip r:embed="rId1"/>
                <a:stretch>
                  <a:fillRect l="-164" t="-214" r="-156" b="-80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3666" name="Rectangle 2"/>
              <p:cNvSpPr>
                <a:spLocks noGrp="1"/>
              </p:cNvSpPr>
              <p:nvPr>
                <p:ph idx="1"/>
              </p:nvPr>
            </p:nvSpPr>
            <p:spPr>
              <a:xfrm>
                <a:off x="576672" y="1412776"/>
                <a:ext cx="7990656" cy="3024336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排序的下界是</a:t>
                </a:r>
                <a:r>
                  <a:rPr lang="en-US" altLang="zh-TW" sz="2400" u="sng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400" u="sng" dirty="0">
                  <a:solidFill>
                    <a:schemeClr val="accent2"/>
                  </a:solidFill>
                  <a:ea typeface="PMingLiU" panose="02020500000000000000" pitchFamily="18" charset="-12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平均情况下排序的下界是</a:t>
                </a:r>
                <a:r>
                  <a:rPr lang="en-US" altLang="zh-TW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endParaRPr lang="en-US" altLang="zh-TW" sz="2400" u="sng" dirty="0">
                  <a:solidFill>
                    <a:schemeClr val="accent2"/>
                  </a:solidFill>
                  <a:ea typeface="PMingLiU" panose="02020500000000000000" pitchFamily="18" charset="-120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在最坏情况下，任何比较排序算法都需要做</a:t>
                </a:r>
                <a14:m>
                  <m:oMath xmlns:m="http://schemas.openxmlformats.org/officeDocument/2006/math"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lg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𝑛</m:t>
                    </m:r>
                    <m:r>
                      <a:rPr lang="en-US" altLang="zh-TW" sz="2400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次比较。</a:t>
                </a:r>
                <a:endPara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快速排序在相差一个常数因子的范围内平均是最优的。</a:t>
                </a:r>
                <a:endParaRPr lang="zh-TW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3666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72" y="1412776"/>
                <a:ext cx="7990656" cy="3024336"/>
              </a:xfrm>
              <a:blipFill rotWithShape="1">
                <a:blip r:embed="rId1"/>
                <a:stretch>
                  <a:fillRect l="-160" t="-438" r="-152" b="-441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总结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4252"/>
            <a:ext cx="9144000" cy="64294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0" y="5661248"/>
            <a:ext cx="3357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5235" name="TextBox 2"/>
          <p:cNvSpPr txBox="1"/>
          <p:nvPr/>
        </p:nvSpPr>
        <p:spPr>
          <a:xfrm>
            <a:off x="3923928" y="2619375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4800" b="1" noProof="0" dirty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求max与min问题 </a:t>
            </a:r>
            <a:endParaRPr kumimoji="1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99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4800" b="1" dirty="0">
              <a:solidFill>
                <a:srgbClr val="663300"/>
              </a:solidFill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1139" name="Rectangle 3"/>
              <p:cNvSpPr>
                <a:spLocks noChangeArrowheads="1"/>
              </p:cNvSpPr>
              <p:nvPr/>
            </p:nvSpPr>
            <p:spPr bwMode="auto">
              <a:xfrm>
                <a:off x="251520" y="867410"/>
                <a:ext cx="8640960" cy="59905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>
                <a:flatTx/>
              </a:bodyPr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输入：</a:t>
                </a:r>
                <a:r>
                  <a:rPr lang="en-US" altLang="zh-CN" sz="32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个（互异）数构成的集合</a:t>
                </a:r>
                <a14:m>
                  <m:oMath xmlns:m="http://schemas.openxmlformats.org/officeDocument/2006/math"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整数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32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输出：元素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中恰好有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个其他元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  <a:defRPr/>
                </a:pPr>
                <a:r>
                  <a:rPr lang="en-US" altLang="zh-CN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素小于它</a:t>
                </a:r>
                <a:endParaRPr lang="en-US" altLang="zh-CN" sz="3200" b="1" dirty="0">
                  <a:solidFill>
                    <a:schemeClr val="tx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32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解决方法：</a:t>
                </a:r>
                <a:endParaRPr lang="en-US" altLang="zh-CN" sz="3200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可以采用归并排序和快速排序对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排序，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32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然后输出第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个元素。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45720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lang="zh-CN" altLang="en-US" sz="32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复杂度</a:t>
                </a:r>
                <a14:m>
                  <m:oMath xmlns:m="http://schemas.openxmlformats.org/officeDocument/2006/math">
                    <m:r>
                      <a:rPr lang="en-US" altLang="zh-TW" sz="3200" b="1" i="1" u="sng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(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𝒏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 </m:t>
                    </m:r>
                    <m:r>
                      <a:rPr lang="en-US" altLang="zh-TW" sz="3200" b="1" i="0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𝐥𝐠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⁡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𝒏</m:t>
                    </m:r>
                    <m:r>
                      <a:rPr lang="en-US" altLang="zh-TW" sz="3200" b="1" i="1" u="sng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PMingLiU" panose="02020500000000000000" pitchFamily="18" charset="-120"/>
                      </a:rPr>
                      <m:t>)</m:t>
                    </m:r>
                  </m:oMath>
                </a14:m>
                <a:r>
                  <a:rPr lang="zh-CN" altLang="en-US" sz="32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3200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-457200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32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最大值和最小值问题</a:t>
                </a:r>
                <a:endParaRPr lang="en-US" altLang="zh-CN" sz="3200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1" indent="-457200">
                  <a:lnSpc>
                    <a:spcPct val="12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  中位数问题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1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867410"/>
                <a:ext cx="8640960" cy="5990589"/>
              </a:xfrm>
              <a:prstGeom prst="rect">
                <a:avLst/>
              </a:prstGeom>
              <a:blipFill rotWithShape="1">
                <a:blip r:embed="rId1"/>
                <a:stretch>
                  <a:fillRect l="-148" t="-212" r="-140" b="-314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选择问题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916" name="Text Box 202"/>
              <p:cNvSpPr txBox="1">
                <a:spLocks noChangeArrowheads="1"/>
              </p:cNvSpPr>
              <p:nvPr/>
            </p:nvSpPr>
            <p:spPr bwMode="auto">
              <a:xfrm>
                <a:off x="467544" y="1772816"/>
                <a:ext cx="8370515" cy="2308324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本节讨论如何在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时间内从</a:t>
                </a:r>
                <a:r>
                  <a:rPr lang="en-US" altLang="zh-CN" sz="32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个不同的数中选取第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𝑖</m:t>
                    </m:r>
                  </m:oMath>
                </a14:m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大的元素</a:t>
                </a:r>
                <a:endParaRPr kumimoji="1" lang="zh-CN" altLang="en-US" sz="320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这个问题解决了</a:t>
                </a:r>
                <a:r>
                  <a:rPr kumimoji="1" lang="zh-CN" altLang="en-US" sz="3200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，最大值和最小值问题 和 </a:t>
                </a:r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中位数问题也就解决了</a:t>
                </a:r>
                <a:endParaRPr kumimoji="1" lang="zh-CN" altLang="en-US" sz="320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916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1772816"/>
                <a:ext cx="8370515" cy="2308324"/>
              </a:xfrm>
              <a:prstGeom prst="rect">
                <a:avLst/>
              </a:prstGeom>
              <a:blipFill rotWithShape="1">
                <a:blip r:embed="rId1"/>
                <a:stretch>
                  <a:fillRect l="-154" t="-573" r="-150" b="-52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线性时间选择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9874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329055" y="2047875"/>
                <a:ext cx="6765925" cy="356108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normAutofit fontScale="92500"/>
              </a:bodyPr>
              <a:lstStyle/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分析过程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建立递归方程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递归方程的建立方法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设输入大小为</a:t>
                </a:r>
                <a14:m>
                  <m:oMath xmlns:m="http://schemas.openxmlformats.org/officeDocument/2006/math"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8DA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为时间复杂性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 eaLnBrk="1" fontAlgn="auto" hangingPunct="1">
                  <a:spcAft>
                    <a:spcPts val="0"/>
                  </a:spcAft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32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32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32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zh-CN" altLang="en-US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987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329055" y="2047875"/>
                <a:ext cx="6765925" cy="3561080"/>
              </a:xfrm>
              <a:blipFill rotWithShape="1">
                <a:blip r:embed="rId1"/>
                <a:stretch>
                  <a:fillRect l="-188" t="-357" r="-188" b="-681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分治算法的分析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9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1139" name="Rectangle 3"/>
              <p:cNvSpPr>
                <a:spLocks noChangeArrowheads="1"/>
              </p:cNvSpPr>
              <p:nvPr/>
            </p:nvSpPr>
            <p:spPr bwMode="auto">
              <a:xfrm>
                <a:off x="291778" y="1196752"/>
                <a:ext cx="8640960" cy="35283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>
                <a:flatTx/>
              </a:bodyPr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742950" marR="0" lvl="1" indent="0" algn="l" defTabSz="914400" rtl="0" eaLnBrk="1" fontAlgn="base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en-US" altLang="zh-CN" sz="1800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输入：数组</a:t>
                </a:r>
                <a14:m>
                  <m:oMath xmlns:m="http://schemas.openxmlformats.org/officeDocument/2006/math"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32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，整数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</a:t>
                </a:r>
                <a:r>
                  <a:rPr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最大值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和最小值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通常，直接扫描需要</a:t>
                </a:r>
                <a14:m>
                  <m:oMath xmlns:m="http://schemas.openxmlformats.org/officeDocument/2006/math">
                    <m:r>
                      <a:rPr kumimoji="0" lang="en-US" altLang="zh-CN" sz="32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kumimoji="0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0" lang="en-US" altLang="zh-CN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次比较操作</a:t>
                </a:r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indent="0">
                  <a:lnSpc>
                    <a:spcPct val="120000"/>
                  </a:lnSpc>
                  <a:spcBef>
                    <a:spcPts val="0"/>
                  </a:spcBef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我们给出一个仅需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zh-CN" alt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en-US" altLang="zh-CN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kumimoji="1" lang="en-US" altLang="zh-CN" sz="32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0" lang="en-US" altLang="zh-CN" sz="3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kumimoji="0"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kumimoji="0"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kumimoji="1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次比较操作</a:t>
                </a: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的算法。</a:t>
                </a:r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113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778" y="1196752"/>
                <a:ext cx="8640960" cy="3528391"/>
              </a:xfrm>
              <a:prstGeom prst="rect">
                <a:avLst/>
              </a:prstGeom>
              <a:blipFill rotWithShape="1">
                <a:blip r:embed="rId1"/>
                <a:stretch>
                  <a:fillRect l="-151" t="-372" r="-145" b="-35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accent2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求max与min问题 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问题定义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3187" name="Rectangle 3"/>
              <p:cNvSpPr>
                <a:spLocks noChangeArrowheads="1"/>
              </p:cNvSpPr>
              <p:nvPr/>
            </p:nvSpPr>
            <p:spPr bwMode="auto">
              <a:xfrm>
                <a:off x="179512" y="949067"/>
                <a:ext cx="8848090" cy="456816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>
                <a:flatTx/>
              </a:bodyPr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algn="l" defTabSz="914400" rtl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基于任务不同将问题划分成两个子问题</a:t>
                </a:r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marR="0" lvl="0" algn="l" defTabSz="914400" rtl="0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一个子问题求解最大值，另一个子问题求解最小值</a:t>
                </a:r>
                <a:endParaRPr kumimoji="1" lang="en-US" altLang="zh-CN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、将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比较，</a:t>
                </a:r>
                <a:r>
                  <a:rPr lang="en-US" altLang="zh-CN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lang="en-US" altLang="zh-CN" sz="3200" b="1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、较小的元素放在前面，较大的元素放在后面</a:t>
                </a:r>
                <a:endParaRPr lang="zh-CN" altLang="en-US" sz="3200" b="1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、最小元素出现在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endParaRPr lang="zh-CN" altLang="en-US" sz="3200" b="1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>
                  <a:lnSpc>
                    <a:spcPct val="15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altLang="zh-CN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、最大元素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  <a:endParaRPr lang="zh-CN" altLang="en-US" sz="3200" b="1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3187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949067"/>
                <a:ext cx="8848090" cy="4568165"/>
              </a:xfrm>
              <a:prstGeom prst="rect">
                <a:avLst/>
              </a:prstGeom>
              <a:blipFill rotWithShape="1">
                <a:blip r:embed="rId1"/>
                <a:stretch>
                  <a:fillRect l="-149" t="-286" r="-139" b="-27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基本思想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90398" y="1914302"/>
            <a:ext cx="3816424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6,10,32,8,19,20,2,14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490398" y="3434405"/>
            <a:ext cx="3816424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6,2,20,8,19,32,10,14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06732" y="2759334"/>
            <a:ext cx="208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比较，交换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203848" y="105020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508104" y="1050206"/>
            <a:ext cx="0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203848" y="1050206"/>
            <a:ext cx="2304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419872" y="1193800"/>
            <a:ext cx="0" cy="72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220072" y="1193800"/>
            <a:ext cx="0" cy="72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419872" y="1193800"/>
            <a:ext cx="18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779912" y="1350963"/>
            <a:ext cx="0" cy="56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860032" y="1350963"/>
            <a:ext cx="0" cy="56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779912" y="1350963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89" name="直接连接符 63488"/>
          <p:cNvCxnSpPr/>
          <p:nvPr/>
        </p:nvCxnSpPr>
        <p:spPr>
          <a:xfrm>
            <a:off x="4211960" y="15542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92" name="直接连接符 63491"/>
          <p:cNvCxnSpPr/>
          <p:nvPr/>
        </p:nvCxnSpPr>
        <p:spPr>
          <a:xfrm>
            <a:off x="4572000" y="155426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97" name="直接连接符 63496"/>
          <p:cNvCxnSpPr/>
          <p:nvPr/>
        </p:nvCxnSpPr>
        <p:spPr>
          <a:xfrm>
            <a:off x="4211960" y="155426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036626" y="4700250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6,2,20,8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083695" y="4695741"/>
            <a:ext cx="1872209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19,32,10,14</a:t>
            </a:r>
            <a:endParaRPr lang="zh-CN" altLang="en-US" dirty="0"/>
          </a:p>
        </p:txBody>
      </p:sp>
      <p:sp>
        <p:nvSpPr>
          <p:cNvPr id="63498" name="箭头: 下 63497"/>
          <p:cNvSpPr/>
          <p:nvPr/>
        </p:nvSpPr>
        <p:spPr>
          <a:xfrm>
            <a:off x="2771800" y="5200219"/>
            <a:ext cx="216024" cy="602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022182" y="5810875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63502" name="直接箭头连接符 63501"/>
          <p:cNvCxnSpPr/>
          <p:nvPr/>
        </p:nvCxnSpPr>
        <p:spPr>
          <a:xfrm>
            <a:off x="4398610" y="2418780"/>
            <a:ext cx="0" cy="1016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04" name="直接箭头连接符 63503"/>
          <p:cNvCxnSpPr/>
          <p:nvPr/>
        </p:nvCxnSpPr>
        <p:spPr>
          <a:xfrm flipH="1">
            <a:off x="2952342" y="3947024"/>
            <a:ext cx="1490341" cy="76136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06" name="直接箭头连接符 63505"/>
          <p:cNvCxnSpPr>
            <a:endCxn id="47" idx="0"/>
          </p:cNvCxnSpPr>
          <p:nvPr/>
        </p:nvCxnSpPr>
        <p:spPr>
          <a:xfrm>
            <a:off x="4500245" y="3933190"/>
            <a:ext cx="1519555" cy="76263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07" name="文本框 63506"/>
          <p:cNvSpPr txBox="1"/>
          <p:nvPr/>
        </p:nvSpPr>
        <p:spPr>
          <a:xfrm>
            <a:off x="3104538" y="5287536"/>
            <a:ext cx="14903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找最小值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箭头: 下 58"/>
          <p:cNvSpPr/>
          <p:nvPr/>
        </p:nvSpPr>
        <p:spPr>
          <a:xfrm>
            <a:off x="5847394" y="5228343"/>
            <a:ext cx="216024" cy="602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5083695" y="5838999"/>
            <a:ext cx="1743286" cy="504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6099202" y="5350740"/>
            <a:ext cx="174328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找最大值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20594" y="2759333"/>
            <a:ext cx="885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n/2</a:t>
            </a:r>
            <a:r>
              <a:rPr lang="zh-CN" altLang="en-US" dirty="0"/>
              <a:t>次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3696" y="5271591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n/2-1</a:t>
            </a:r>
            <a:r>
              <a:rPr lang="zh-CN" altLang="en-US" dirty="0"/>
              <a:t>次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88599" y="5199620"/>
            <a:ext cx="1141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n/2-1</a:t>
            </a:r>
            <a:r>
              <a:rPr lang="zh-CN" altLang="en-US" dirty="0"/>
              <a:t>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4" grpId="0"/>
      <p:bldP spid="46" grpId="0" animBg="1"/>
      <p:bldP spid="47" grpId="0" animBg="1"/>
      <p:bldP spid="63498" grpId="0" animBg="1"/>
      <p:bldP spid="50" grpId="0" animBg="1"/>
      <p:bldP spid="63507" grpId="0" animBg="1"/>
      <p:bldP spid="59" grpId="0" animBg="1"/>
      <p:bldP spid="60" grpId="0" animBg="1"/>
      <p:bldP spid="6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4216" name="Rectangle 8"/>
              <p:cNvSpPr>
                <a:spLocks noChangeArrowheads="1"/>
              </p:cNvSpPr>
              <p:nvPr/>
            </p:nvSpPr>
            <p:spPr bwMode="auto">
              <a:xfrm>
                <a:off x="1980834" y="5672856"/>
                <a:ext cx="4411144" cy="1011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比较次数：</a:t>
                </a:r>
                <a:r>
                  <a:rPr kumimoji="1" lang="zh-CN" altLang="en-US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zh-CN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𝟑</m:t>
                            </m:r>
                            <m:r>
                              <a:rPr kumimoji="1"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次比较操作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0"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这个方法是分治法吗？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94216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834" y="5672856"/>
                <a:ext cx="4411144" cy="1011687"/>
              </a:xfrm>
              <a:prstGeom prst="rect">
                <a:avLst/>
              </a:prstGeom>
              <a:blipFill rotWithShape="1">
                <a:blip r:embed="rId1"/>
                <a:stretch>
                  <a:fillRect l="-6" t="-40" r="2" b="5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752" y="1307785"/>
            <a:ext cx="9036496" cy="43534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b="1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Max-min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数组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A[1,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,n]</a:t>
            </a:r>
            <a:endParaRPr 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数组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A[1,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,n]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min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{1. 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1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n/2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Do</a:t>
            </a:r>
            <a:endParaRPr lang="zh-CN" alt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2.     IF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] &gt; A[n-i+1]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 swap(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],A[n-i+1]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6.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A[n]; min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A[1];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4. 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2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To </a:t>
            </a:r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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n/2</a:t>
            </a:r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Symbol" panose="05050102010706020507" pitchFamily="18" charset="2"/>
              </a:rPr>
              <a:t>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Do</a:t>
            </a:r>
            <a:endParaRPr lang="zh-CN" alt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5.      IF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] &lt; min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min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;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6.     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A[n-i+1] &gt; max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A[n-i+1];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7.  print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max, min;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} </a:t>
            </a:r>
            <a:endParaRPr lang="zh-CN" alt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2492896"/>
            <a:ext cx="3672408" cy="7920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1600" y="3645024"/>
            <a:ext cx="3672408" cy="120032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19885" y="2165985"/>
            <a:ext cx="5184140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6,  10,  32,  8,  19,  20,  2,  14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082165" y="3203575"/>
            <a:ext cx="1962150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6, 10, 32, 8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299585" y="3203575"/>
            <a:ext cx="207835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19, 20, 2, 14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165985" y="4248785"/>
            <a:ext cx="748030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6,10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3081655" y="4248785"/>
            <a:ext cx="732155" cy="648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32,8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4495165" y="4248785"/>
            <a:ext cx="889635" cy="611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19,20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546725" y="4248785"/>
            <a:ext cx="760095" cy="611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2,14</a:t>
            </a:r>
            <a:endParaRPr lang="en-US" altLang="zh-CN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484880" y="38703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631440" y="38703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963160" y="38703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926455" y="38703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157220" y="281749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338445" y="28289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267835" y="1787525"/>
            <a:ext cx="0" cy="378460"/>
          </a:xfrm>
          <a:prstGeom prst="straightConnector1">
            <a:avLst/>
          </a:prstGeom>
          <a:ln w="2540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589655" y="1656715"/>
            <a:ext cx="478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55160" y="1656715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00B050"/>
                </a:solidFill>
              </a:rPr>
              <a:t>32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5725" y="2780928"/>
            <a:ext cx="478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6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82165" y="3788410"/>
            <a:ext cx="478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6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0705" y="3834760"/>
            <a:ext cx="59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19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01641" y="3834760"/>
            <a:ext cx="37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19650" y="2776736"/>
            <a:ext cx="478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68625" y="3861048"/>
            <a:ext cx="592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8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57220" y="2802518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32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41620" y="2776736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93310" y="3834760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20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34380" y="3845064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14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483485" y="3807460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10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414395" y="3861048"/>
            <a:ext cx="653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32</a:t>
            </a:r>
            <a:endParaRPr lang="en-US" altLang="zh-CN" b="1" dirty="0">
              <a:solidFill>
                <a:srgbClr val="00B050"/>
              </a:solidFill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4211955" y="2838450"/>
            <a:ext cx="0" cy="2774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3063240" y="3920490"/>
            <a:ext cx="0" cy="2774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448300" y="3895090"/>
            <a:ext cx="0" cy="27749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5252" y="900646"/>
            <a:ext cx="2664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红色字体：最小值</a:t>
            </a:r>
            <a:endParaRPr lang="en-US" altLang="zh-CN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绿色字体：最大值</a:t>
            </a:r>
            <a:endParaRPr lang="zh-CN" altLang="en-US" b="1" dirty="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3795" y="685261"/>
            <a:ext cx="9076104" cy="620012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144000" tIns="144000" bIns="144000">
            <a:spAutoFit/>
          </a:bodyPr>
          <a:lstStyle/>
          <a:p>
            <a:pPr algn="l">
              <a:defRPr/>
            </a:pPr>
            <a:r>
              <a:rPr lang="en-US" b="1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Max-min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Input: 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数组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A[1,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,n]</a:t>
            </a:r>
            <a:endParaRPr 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Output: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), A[1,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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,n]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中的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min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Max-min(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A,1,n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过程：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Max-min(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A,low,high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{1.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IF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high - low = 1</a:t>
            </a:r>
            <a:endParaRPr lang="zh-CN" alt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2.   IF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A[low] &lt; A[high] 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THEN return(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A[low],A[high]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ELSE return(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A[high],A[low]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4. ELSE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5.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mid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low+high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)/2;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6.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(x1,y1)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Max-min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A,low,mid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7.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(x2,y2)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Max-min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A,mid+1,high</a:t>
            </a:r>
            <a:r>
              <a:rPr lang="en-US" altLang="zh-CN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8.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min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{x1,x2}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ea typeface="楷体" panose="0201060906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9.</a:t>
            </a:r>
            <a:r>
              <a:rPr lang="en-US" b="1" dirty="0"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 </a:t>
            </a:r>
            <a:r>
              <a:rPr lang="en-US" altLang="zh-CN" b="1" dirty="0"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max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{y1,y2}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 algn="l">
              <a:buAutoNum type="arabicPeriod" startAt="10"/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return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);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dirty="0">
                <a:latin typeface="Consolas" panose="020B0609020204030204" pitchFamily="49" charset="0"/>
                <a:ea typeface="仿宋" panose="02010609060101010101" pitchFamily="49" charset="-122"/>
                <a:cs typeface="Times New Roman" panose="02020603050405020304" pitchFamily="18" charset="0"/>
              </a:rPr>
              <a:t>} </a:t>
            </a:r>
            <a:endParaRPr lang="zh-CN" altLang="en-US" dirty="0">
              <a:latin typeface="Consolas" panose="020B0609020204030204" pitchFamily="49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4462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 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9158" y="4509120"/>
            <a:ext cx="5413041" cy="7920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260648"/>
                <a:ext cx="7344816" cy="38114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800" b="1" i="1" dirty="0">
                    <a:latin typeface="Cambria Math" panose="02040503050406030204" pitchFamily="18" charset="0"/>
                  </a:rPr>
                  <a:t>     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不要比较大小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sz="28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比较大小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次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en-US" altLang="zh-CN" sz="28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CN" sz="2800" b="1" dirty="0"/>
              </a:p>
              <a:p>
                <a:pPr algn="l"/>
                <a:r>
                  <a:rPr lang="en-US" altLang="zh-CN" sz="2800" b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8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dirty="0"/>
              </a:p>
              <a:p>
                <a:pPr algn="l"/>
                <a:r>
                  <a:rPr lang="en-US" altLang="zh-CN" sz="2800" b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zh-CN" sz="2800" b="1" dirty="0"/>
              </a:p>
              <a:p>
                <a:pPr algn="l"/>
                <a:r>
                  <a:rPr lang="en-US" altLang="zh-CN" sz="2800" b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8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dirty="0"/>
              </a:p>
              <a:p>
                <a:pPr algn="l"/>
                <a:r>
                  <a:rPr lang="en-US" altLang="zh-CN" sz="2800" b="1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 sz="2800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𝟑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zh-CN" sz="2800" b="1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648"/>
                <a:ext cx="7344816" cy="3811428"/>
              </a:xfrm>
              <a:prstGeom prst="rect">
                <a:avLst/>
              </a:prstGeom>
              <a:blipFill rotWithShape="1">
                <a:blip r:embed="rId1"/>
                <a:stretch>
                  <a:fillRect l="-8" t="-8" r="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164388" y="2948256"/>
                <a:ext cx="1440160" cy="475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88" y="2948256"/>
                <a:ext cx="1440160" cy="475579"/>
              </a:xfrm>
              <a:prstGeom prst="rect">
                <a:avLst/>
              </a:prstGeom>
              <a:blipFill rotWithShape="1">
                <a:blip r:embed="rId2"/>
                <a:stretch>
                  <a:fillRect l="-22" t="-123" r="21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395536" y="4172392"/>
            <a:ext cx="8352928" cy="181588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、为什么“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+2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”？</a:t>
            </a:r>
            <a:endParaRPr lang="en-US" altLang="zh-CN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因为两个子序列需要比较出较大和较小元素。</a:t>
            </a:r>
            <a:endParaRPr lang="en-US" altLang="zh-CN" sz="2800" dirty="0">
              <a:solidFill>
                <a:srgbClr val="FF0000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、不再研究最大最小值选择问题的下界和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平均情况下选择的下界。</a:t>
            </a:r>
            <a:endParaRPr lang="zh-CN" altLang="en-US" sz="28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4252"/>
            <a:ext cx="9144000" cy="6429496"/>
          </a:xfrm>
          <a:prstGeom prst="rect">
            <a:avLst/>
          </a:prstGeom>
        </p:spPr>
      </p:pic>
      <p:sp>
        <p:nvSpPr>
          <p:cNvPr id="95235" name="TextBox 2"/>
          <p:cNvSpPr txBox="1"/>
          <p:nvPr/>
        </p:nvSpPr>
        <p:spPr>
          <a:xfrm>
            <a:off x="3480118" y="2590800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元素选取问题</a:t>
            </a:r>
            <a:endParaRPr lang="zh-CN" altLang="en-US" sz="4800" b="1" dirty="0">
              <a:solidFill>
                <a:srgbClr val="6633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val 90"/>
          <p:cNvSpPr/>
          <p:nvPr/>
        </p:nvSpPr>
        <p:spPr>
          <a:xfrm>
            <a:off x="167357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4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35" name="Oval 91"/>
          <p:cNvSpPr/>
          <p:nvPr/>
        </p:nvSpPr>
        <p:spPr>
          <a:xfrm>
            <a:off x="229587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3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36" name="Oval 92"/>
          <p:cNvSpPr/>
          <p:nvPr/>
        </p:nvSpPr>
        <p:spPr>
          <a:xfrm>
            <a:off x="2919759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5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37" name="Oval 93"/>
          <p:cNvSpPr/>
          <p:nvPr/>
        </p:nvSpPr>
        <p:spPr>
          <a:xfrm>
            <a:off x="3543647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8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38" name="Oval 94"/>
          <p:cNvSpPr/>
          <p:nvPr/>
        </p:nvSpPr>
        <p:spPr>
          <a:xfrm>
            <a:off x="4167534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1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39" name="Oval 95"/>
          <p:cNvSpPr/>
          <p:nvPr/>
        </p:nvSpPr>
        <p:spPr>
          <a:xfrm>
            <a:off x="4789834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9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0" name="Oval 96"/>
          <p:cNvSpPr/>
          <p:nvPr/>
        </p:nvSpPr>
        <p:spPr>
          <a:xfrm>
            <a:off x="541372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2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1" name="Oval 97"/>
          <p:cNvSpPr/>
          <p:nvPr/>
        </p:nvSpPr>
        <p:spPr>
          <a:xfrm>
            <a:off x="6037609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6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2" name="Oval 98"/>
          <p:cNvSpPr/>
          <p:nvPr/>
        </p:nvSpPr>
        <p:spPr>
          <a:xfrm>
            <a:off x="6661497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7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3" name="Oval 99"/>
          <p:cNvSpPr/>
          <p:nvPr/>
        </p:nvSpPr>
        <p:spPr>
          <a:xfrm>
            <a:off x="168627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4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4" name="Oval 100"/>
          <p:cNvSpPr/>
          <p:nvPr/>
        </p:nvSpPr>
        <p:spPr>
          <a:xfrm>
            <a:off x="230857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3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5" name="Oval 101"/>
          <p:cNvSpPr/>
          <p:nvPr/>
        </p:nvSpPr>
        <p:spPr>
          <a:xfrm>
            <a:off x="2932459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5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6" name="Oval 102"/>
          <p:cNvSpPr/>
          <p:nvPr/>
        </p:nvSpPr>
        <p:spPr>
          <a:xfrm>
            <a:off x="3556347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8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7" name="Oval 103"/>
          <p:cNvSpPr/>
          <p:nvPr/>
        </p:nvSpPr>
        <p:spPr>
          <a:xfrm>
            <a:off x="4180234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1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8" name="Oval 104"/>
          <p:cNvSpPr/>
          <p:nvPr/>
        </p:nvSpPr>
        <p:spPr>
          <a:xfrm>
            <a:off x="4802534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9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49" name="Oval 105"/>
          <p:cNvSpPr/>
          <p:nvPr/>
        </p:nvSpPr>
        <p:spPr>
          <a:xfrm>
            <a:off x="5426422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2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50" name="Oval 106"/>
          <p:cNvSpPr/>
          <p:nvPr/>
        </p:nvSpPr>
        <p:spPr>
          <a:xfrm>
            <a:off x="6050309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6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69651" name="Oval 107"/>
          <p:cNvSpPr/>
          <p:nvPr/>
        </p:nvSpPr>
        <p:spPr>
          <a:xfrm>
            <a:off x="6674197" y="5038948"/>
            <a:ext cx="346075" cy="48101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PMingLiU" panose="02020500000000000000" pitchFamily="18" charset="-120"/>
              </a:rPr>
              <a:t>7</a:t>
            </a:r>
            <a:endParaRPr lang="en-US" altLang="zh-CN" sz="1800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35860" name="Oval 108"/>
          <p:cNvSpPr/>
          <p:nvPr/>
        </p:nvSpPr>
        <p:spPr>
          <a:xfrm>
            <a:off x="2811809" y="4940523"/>
            <a:ext cx="576263" cy="720725"/>
          </a:xfrm>
          <a:prstGeom prst="ellipse">
            <a:avLst/>
          </a:prstGeom>
          <a:noFill/>
          <a:ln w="762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654" name="Text Box 112"/>
              <p:cNvSpPr txBox="1"/>
              <p:nvPr/>
            </p:nvSpPr>
            <p:spPr>
              <a:xfrm>
                <a:off x="336391" y="1124744"/>
                <a:ext cx="8541067" cy="160043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kumimoji="1" lang="zh-CN" altLang="en-US" sz="2800" b="1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</a:t>
                </a: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993300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   由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993300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个数构成的</a:t>
                </a: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0000FF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多重集合 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kumimoji="1" lang="en-US" altLang="zh-CN" sz="2800" b="1" noProof="0" dirty="0">
                  <a:ln>
                    <a:noFill/>
                  </a:ln>
                  <a:solidFill>
                    <a:srgbClr val="993300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993300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输出: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a:rPr kumimoji="1"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r>
                  <a:rPr kumimoji="1" lang="zh-CN" altLang="en-US" sz="2800" b="1" noProof="0" dirty="0">
                    <a:ln>
                      <a:noFill/>
                    </a:ln>
                    <a:solidFill>
                      <a:srgbClr val="993300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使得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|{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𝑦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&lt;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}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−|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∈</m:t>
                        </m:r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|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&gt;</m:t>
                        </m:r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|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</m:oMath>
                </a14:m>
                <a:endParaRPr kumimoji="1" lang="zh-CN" altLang="en-US" sz="2800" b="1" noProof="0" dirty="0">
                  <a:ln>
                    <a:noFill/>
                  </a:ln>
                  <a:solidFill>
                    <a:srgbClr val="993300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69654" name="Text 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1" y="1124744"/>
                <a:ext cx="8541067" cy="1600438"/>
              </a:xfrm>
              <a:prstGeom prst="rect">
                <a:avLst/>
              </a:prstGeom>
              <a:blipFill rotWithShape="1">
                <a:blip r:embed="rId1"/>
                <a:stretch>
                  <a:fillRect l="-154" t="-803" r="-147" b="-76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中位数问题定义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36391" y="2820179"/>
                <a:ext cx="8541067" cy="153035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 algn="l"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kumimoji="1"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输入：多重集合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𝑿</m:t>
                    </m:r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1"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，整数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3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3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32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1" algn="l">
                  <a:lnSpc>
                    <a:spcPct val="120000"/>
                  </a:lnSpc>
                  <a:spcBef>
                    <a:spcPts val="0"/>
                  </a:spcBef>
                  <a:defRPr/>
                </a:pPr>
                <a:r>
                  <a:rPr kumimoji="1"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kumimoji="1"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中位数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</m:oMath>
                </a14:m>
                <a:endParaRPr kumimoji="1" lang="en-US" altLang="zh-CN" sz="3200" b="1" dirty="0">
                  <a:solidFill>
                    <a:schemeClr val="tx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1" y="2820179"/>
                <a:ext cx="8541067" cy="1530355"/>
              </a:xfrm>
              <a:prstGeom prst="rect">
                <a:avLst/>
              </a:prstGeom>
              <a:blipFill rotWithShape="1">
                <a:blip r:embed="rId2"/>
                <a:stretch>
                  <a:fillRect l="-154" t="-839" r="-147" b="-82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animBg="1"/>
      <p:bldP spid="69635" grpId="0" animBg="1"/>
      <p:bldP spid="69636" grpId="0" animBg="1"/>
      <p:bldP spid="69637" grpId="0" animBg="1"/>
      <p:bldP spid="69638" grpId="0" animBg="1"/>
      <p:bldP spid="69639" grpId="0" animBg="1"/>
      <p:bldP spid="69640" grpId="0" animBg="1"/>
      <p:bldP spid="69641" grpId="0" animBg="1"/>
      <p:bldP spid="69642" grpId="0" animBg="1"/>
      <p:bldP spid="69643" grpId="0" animBg="1"/>
      <p:bldP spid="69644" grpId="0" animBg="1"/>
      <p:bldP spid="69645" grpId="0" animBg="1"/>
      <p:bldP spid="69646" grpId="0" animBg="1"/>
      <p:bldP spid="69647" grpId="0" animBg="1"/>
      <p:bldP spid="69648" grpId="0" animBg="1"/>
      <p:bldP spid="69649" grpId="0" animBg="1"/>
      <p:bldP spid="69650" grpId="0" animBg="1"/>
      <p:bldP spid="69651" grpId="0" animBg="1"/>
      <p:bldP spid="35860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4" descr="bl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03" y="1218883"/>
            <a:ext cx="723900" cy="102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0" name="Picture 5" descr="[Image of Robert W Floyd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276475"/>
            <a:ext cx="771525" cy="1008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1" name="Picture 6" descr="v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3284538"/>
            <a:ext cx="779463" cy="1044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2" name="Picture 7" descr="Photo of Ron Riv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4292600"/>
            <a:ext cx="795338" cy="1152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3" name="Picture 8" descr="tarjan"/>
          <p:cNvPicPr>
            <a:picLocks noChangeAspect="1"/>
          </p:cNvPicPr>
          <p:nvPr/>
        </p:nvPicPr>
        <p:blipFill>
          <a:blip r:embed="rId5"/>
          <a:srcRect l="8182"/>
          <a:stretch>
            <a:fillRect/>
          </a:stretch>
        </p:blipFill>
        <p:spPr>
          <a:xfrm>
            <a:off x="250825" y="5435600"/>
            <a:ext cx="801688" cy="873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中位数选取问题的复杂度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658" name="Rectangle 3"/>
              <p:cNvSpPr>
                <a:spLocks noGrp="1"/>
              </p:cNvSpPr>
              <p:nvPr>
                <p:ph type="body"/>
              </p:nvPr>
            </p:nvSpPr>
            <p:spPr>
              <a:xfrm>
                <a:off x="1187624" y="1340768"/>
                <a:ext cx="7848872" cy="4333969"/>
              </a:xfr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[Blum et al. STOC’72 &amp; JCSS’73]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 “shining” paper by five authors: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Manuel Blum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Turing Award 1995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Robert W. Floyd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Turing Award 1978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Vaughan R. Pratt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Ronald L.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Rivest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Turing Award 2002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eaLnBrk="1" hangingPunct="1"/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Robert E. 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Tarjan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Turing Award 1986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个数中选取中位数需要的比较操作的次数介于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到</a:t>
                </a:r>
                <a:r>
                  <a:rPr lang="zh-TW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𝟒𝟑</m:t>
                    </m:r>
                    <m:r>
                      <a:rPr lang="en-US" altLang="zh-CN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之间</a:t>
                </a:r>
                <a:endParaRPr lang="en-US" altLang="zh-CN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0658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1187624" y="1340768"/>
                <a:ext cx="7848872" cy="4333969"/>
              </a:xfrm>
              <a:blipFill rotWithShape="1">
                <a:blip r:embed="rId6"/>
                <a:stretch>
                  <a:fillRect l="-67" t="-124" r="-59" b="-10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0898" name="Rectangle 2"/>
              <p:cNvSpPr>
                <a:spLocks noChangeArrowheads="1"/>
              </p:cNvSpPr>
              <p:nvPr/>
            </p:nvSpPr>
            <p:spPr bwMode="auto">
              <a:xfrm>
                <a:off x="827584" y="720303"/>
                <a:ext cx="7416824" cy="501295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742950" marR="0" lvl="1" indent="-28575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Divide</a:t>
                </a:r>
                <a:r>
                  <a:rPr lang="zh-CN" altLang="en-US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阶段的时间复杂性</a:t>
                </a:r>
                <a:endParaRPr lang="zh-CN" altLang="en-US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marR="0" lvl="2" indent="-22860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划分问题为</a:t>
                </a:r>
                <a:r>
                  <a:rPr kumimoji="1" lang="en-US" altLang="zh-CN" b="1" i="1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a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个子问题。</a:t>
                </a:r>
                <a:endParaRPr kumimoji="1" lang="zh-CN" altLang="en-US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algn="just">
                  <a:lnSpc>
                    <a:spcPct val="120000"/>
                  </a:lnSpc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每个子问题大小为</a:t>
                </a:r>
                <a14:m>
                  <m:oMath xmlns:m="http://schemas.openxmlformats.org/officeDocument/2006/math"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zh-CN" altLang="en-US" b="1" i="0" u="none" strike="noStrike" kern="1200" cap="none" spc="0" normalizeH="0" baseline="0" noProof="0" dirty="0">
                  <a:ln>
                    <a:noFill/>
                  </a:ln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algn="just">
                  <a:lnSpc>
                    <a:spcPct val="120000"/>
                  </a:lnSpc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划分时间可直接得到</a:t>
                </a:r>
                <a14:m>
                  <m:oMath xmlns:m="http://schemas.openxmlformats.org/officeDocument/2006/math">
                    <m:r>
                      <a:rPr kumimoji="0"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1" i="1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Conquer</a:t>
                </a:r>
                <a:r>
                  <a:rPr lang="zh-CN" altLang="en-US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阶段的时间复杂性</a:t>
                </a:r>
                <a:endParaRPr lang="zh-CN" altLang="en-US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marR="0" lvl="2" indent="-22860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defRPr/>
                </a:pPr>
                <a:r>
                  <a:rPr lang="zh-CN" altLang="en-US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递归调用</a:t>
                </a:r>
                <a:endParaRPr lang="zh-CN" altLang="en-US" b="1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algn="just">
                  <a:lnSpc>
                    <a:spcPct val="120000"/>
                  </a:lnSpc>
                  <a:defRPr/>
                </a:pPr>
                <a:r>
                  <a:rPr lang="en-US" altLang="zh-CN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Conquer</a:t>
                </a:r>
                <a:r>
                  <a:rPr lang="zh-CN" altLang="en-US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</a:t>
                </a:r>
                <a14:m>
                  <m:oMath xmlns:m="http://schemas.openxmlformats.org/officeDocument/2006/math">
                    <m:r>
                      <a:rPr kumimoji="0"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𝒂𝑻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kumimoji="0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𝒃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1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marR="0" lvl="1" indent="-285750" algn="just" defTabSz="914400" rtl="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defRPr/>
                </a:pPr>
                <a:r>
                  <a:rPr lang="en-US" altLang="zh-CN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Combine</a:t>
                </a:r>
                <a:r>
                  <a:rPr lang="zh-CN" altLang="en-US" b="1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阶段的时间复杂性</a:t>
                </a:r>
                <a:endParaRPr lang="zh-CN" altLang="en-US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2" algn="just">
                  <a:lnSpc>
                    <a:spcPct val="120000"/>
                  </a:lnSpc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82C00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时间可以直接得到</a:t>
                </a:r>
                <a14:m>
                  <m:oMath xmlns:m="http://schemas.openxmlformats.org/officeDocument/2006/math">
                    <m:r>
                      <a:rPr kumimoji="0"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𝑪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0"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33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08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720303"/>
                <a:ext cx="7416824" cy="5012953"/>
              </a:xfrm>
              <a:prstGeom prst="rect">
                <a:avLst/>
              </a:prstGeom>
              <a:blipFill rotWithShape="1">
                <a:blip r:embed="rId1"/>
                <a:stretch>
                  <a:fillRect l="-174" t="-258" r="-168" b="-24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916" name="Text Box 202"/>
              <p:cNvSpPr txBox="1">
                <a:spLocks noChangeArrowheads="1"/>
              </p:cNvSpPr>
              <p:nvPr/>
            </p:nvSpPr>
            <p:spPr bwMode="auto">
              <a:xfrm>
                <a:off x="503610" y="1295400"/>
                <a:ext cx="8370515" cy="521194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上界</a:t>
                </a:r>
                <a:endParaRPr kumimoji="1" lang="en-US" altLang="zh-CN" sz="320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algn="l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3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 by </a:t>
                </a:r>
                <a:r>
                  <a:rPr lang="en-US" altLang="zh-CN" sz="2800" dirty="0" err="1">
                    <a:ea typeface="华文细黑" panose="02010600040101010101" charset="-122"/>
                    <a:cs typeface="Times New Roman" panose="02020603050405020304" pitchFamily="18" charset="0"/>
                  </a:rPr>
                  <a:t>Schonhage</a:t>
                </a:r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, Paterson, and </a:t>
                </a:r>
                <a:r>
                  <a:rPr lang="en-US" altLang="zh-CN" sz="2800" dirty="0" err="1">
                    <a:ea typeface="华文细黑" panose="02010600040101010101" charset="-122"/>
                    <a:cs typeface="Times New Roman" panose="02020603050405020304" pitchFamily="18" charset="0"/>
                  </a:rPr>
                  <a:t>Pippenger</a:t>
                </a:r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JCSS 1975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algn="l" eaLnBrk="1" hangingPunct="1">
                  <a:spcBef>
                    <a:spcPts val="60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kumimoji="1" lang="en-US" altLang="zh-CN" sz="2800" b="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.</m:t>
                    </m:r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95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 by </a:t>
                </a:r>
                <a:r>
                  <a:rPr lang="en-US" altLang="zh-CN" sz="2800" dirty="0" err="1">
                    <a:ea typeface="华文细黑" panose="02010600040101010101" charset="-122"/>
                    <a:cs typeface="Times New Roman" panose="02020603050405020304" pitchFamily="18" charset="0"/>
                  </a:rPr>
                  <a:t>Dor</a:t>
                </a:r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 and Zwick</a:t>
                </a:r>
                <a:r>
                  <a:rPr lang="zh-TW" altLang="en-US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>
                    <a:ea typeface="华文细黑" panose="02010600040101010101" charset="-122"/>
                    <a:cs typeface="Times New Roman" panose="02020603050405020304" pitchFamily="18" charset="0"/>
                  </a:rPr>
                  <a:t>SODA 1995, SIAM Journal on Computing 1999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kumimoji="1" lang="zh-CN" altLang="en-US" sz="280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lvl="0" indent="-4572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320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下界</a:t>
                </a:r>
                <a:endParaRPr kumimoji="1" lang="en-US" altLang="zh-CN" sz="320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algn="l" eaLnBrk="1" hangingPunct="1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  <a:defRPr/>
                </a:pPr>
                <a:r>
                  <a:rPr kumimoji="1" lang="en-US" altLang="zh-CN" sz="2800" b="0" dirty="0">
                    <a:solidFill>
                      <a:srgbClr val="0000FF"/>
                    </a:solidFill>
                    <a:ea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2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o</m:t>
                    </m:r>
                    <m:d>
                      <m:dPr>
                        <m:ctrlP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by Bent and John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STOC 1985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algn="l" eaLnBrk="1" hangingPunct="1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kumimoji="1"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−</m:t>
                            </m:r>
                            <m:r>
                              <a:rPr kumimoji="1"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80</m:t>
                            </m:r>
                          </m:sup>
                        </m:sSup>
                      </m:e>
                    </m:d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by </a:t>
                </a:r>
                <a:r>
                  <a:rPr lang="en-US" altLang="zh-CN" sz="2800" dirty="0" err="1">
                    <a:ea typeface="楷体" panose="02010609060101010101" pitchFamily="49" charset="-122"/>
                    <a:cs typeface="Times New Roman" panose="02020603050405020304" pitchFamily="18" charset="0"/>
                  </a:rPr>
                  <a:t>Dor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and Zwick 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FOCS 1996, SIAM Journal on Discrete Math 2001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916" name="Text Box 2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610" y="1295400"/>
                <a:ext cx="8370515" cy="5211940"/>
              </a:xfrm>
              <a:prstGeom prst="rect">
                <a:avLst/>
              </a:prstGeom>
              <a:blipFill rotWithShape="1">
                <a:blip r:embed="rId1"/>
                <a:stretch>
                  <a:fillRect l="-152" t="-244" r="-152" b="-23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线性时间选择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9" name="Group 3"/>
          <p:cNvGrpSpPr/>
          <p:nvPr/>
        </p:nvGrpSpPr>
        <p:grpSpPr>
          <a:xfrm>
            <a:off x="1187450" y="2636838"/>
            <a:ext cx="6337300" cy="3024187"/>
            <a:chOff x="0" y="0"/>
            <a:chExt cx="3992" cy="1905"/>
          </a:xfrm>
        </p:grpSpPr>
        <p:grpSp>
          <p:nvGrpSpPr>
            <p:cNvPr id="73736" name="Group 4"/>
            <p:cNvGrpSpPr/>
            <p:nvPr/>
          </p:nvGrpSpPr>
          <p:grpSpPr>
            <a:xfrm>
              <a:off x="0" y="0"/>
              <a:ext cx="227" cy="1905"/>
              <a:chOff x="0" y="0"/>
              <a:chExt cx="227" cy="1905"/>
            </a:xfrm>
          </p:grpSpPr>
          <p:sp>
            <p:nvSpPr>
              <p:cNvPr id="73785" name="Oval 4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6" name="Oval 5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7" name="Oval 6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8" name="Oval 7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9" name="Oval 8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37" name="Group 10"/>
            <p:cNvGrpSpPr/>
            <p:nvPr/>
          </p:nvGrpSpPr>
          <p:grpSpPr>
            <a:xfrm>
              <a:off x="470" y="0"/>
              <a:ext cx="227" cy="1905"/>
              <a:chOff x="0" y="0"/>
              <a:chExt cx="227" cy="1905"/>
            </a:xfrm>
          </p:grpSpPr>
          <p:sp>
            <p:nvSpPr>
              <p:cNvPr id="73780" name="Oval 10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1" name="Oval 11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2" name="Oval 12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3" name="Oval 13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84" name="Oval 14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38" name="Group 16"/>
            <p:cNvGrpSpPr/>
            <p:nvPr/>
          </p:nvGrpSpPr>
          <p:grpSpPr>
            <a:xfrm>
              <a:off x="941" y="0"/>
              <a:ext cx="227" cy="1905"/>
              <a:chOff x="0" y="0"/>
              <a:chExt cx="227" cy="1905"/>
            </a:xfrm>
          </p:grpSpPr>
          <p:sp>
            <p:nvSpPr>
              <p:cNvPr id="73775" name="Oval 16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6" name="Oval 17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7" name="Oval 18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8" name="Oval 19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9" name="Oval 20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39" name="Group 22"/>
            <p:cNvGrpSpPr/>
            <p:nvPr/>
          </p:nvGrpSpPr>
          <p:grpSpPr>
            <a:xfrm>
              <a:off x="1411" y="0"/>
              <a:ext cx="227" cy="1905"/>
              <a:chOff x="0" y="0"/>
              <a:chExt cx="227" cy="1905"/>
            </a:xfrm>
          </p:grpSpPr>
          <p:sp>
            <p:nvSpPr>
              <p:cNvPr id="73770" name="Oval 22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1" name="Oval 23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2" name="Oval 24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3" name="Oval 25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74" name="Oval 26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40" name="Group 28"/>
            <p:cNvGrpSpPr/>
            <p:nvPr/>
          </p:nvGrpSpPr>
          <p:grpSpPr>
            <a:xfrm>
              <a:off x="1882" y="0"/>
              <a:ext cx="227" cy="1905"/>
              <a:chOff x="0" y="0"/>
              <a:chExt cx="227" cy="1905"/>
            </a:xfrm>
          </p:grpSpPr>
          <p:sp>
            <p:nvSpPr>
              <p:cNvPr id="73765" name="Oval 28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6" name="Oval 29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7" name="Oval 30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8" name="Oval 31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9" name="Oval 32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41" name="Group 34"/>
            <p:cNvGrpSpPr/>
            <p:nvPr/>
          </p:nvGrpSpPr>
          <p:grpSpPr>
            <a:xfrm>
              <a:off x="2353" y="0"/>
              <a:ext cx="227" cy="1905"/>
              <a:chOff x="0" y="0"/>
              <a:chExt cx="227" cy="1905"/>
            </a:xfrm>
          </p:grpSpPr>
          <p:sp>
            <p:nvSpPr>
              <p:cNvPr id="73760" name="Oval 34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1" name="Oval 35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2" name="Oval 36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3" name="Oval 37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64" name="Oval 38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42" name="Group 40"/>
            <p:cNvGrpSpPr/>
            <p:nvPr/>
          </p:nvGrpSpPr>
          <p:grpSpPr>
            <a:xfrm>
              <a:off x="2823" y="0"/>
              <a:ext cx="227" cy="1905"/>
              <a:chOff x="0" y="0"/>
              <a:chExt cx="227" cy="1905"/>
            </a:xfrm>
          </p:grpSpPr>
          <p:sp>
            <p:nvSpPr>
              <p:cNvPr id="73755" name="Oval 40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6" name="Oval 41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7" name="Oval 42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8" name="Oval 43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9" name="Oval 44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43" name="Group 46"/>
            <p:cNvGrpSpPr/>
            <p:nvPr/>
          </p:nvGrpSpPr>
          <p:grpSpPr>
            <a:xfrm>
              <a:off x="3294" y="0"/>
              <a:ext cx="227" cy="1905"/>
              <a:chOff x="0" y="0"/>
              <a:chExt cx="227" cy="1905"/>
            </a:xfrm>
          </p:grpSpPr>
          <p:sp>
            <p:nvSpPr>
              <p:cNvPr id="73750" name="Oval 46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1" name="Oval 47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2" name="Oval 48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3" name="Oval 49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54" name="Oval 50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3744" name="Group 52"/>
            <p:cNvGrpSpPr/>
            <p:nvPr/>
          </p:nvGrpSpPr>
          <p:grpSpPr>
            <a:xfrm>
              <a:off x="3765" y="0"/>
              <a:ext cx="227" cy="1905"/>
              <a:chOff x="0" y="0"/>
              <a:chExt cx="227" cy="1905"/>
            </a:xfrm>
          </p:grpSpPr>
          <p:sp>
            <p:nvSpPr>
              <p:cNvPr id="73745" name="Oval 52"/>
              <p:cNvSpPr/>
              <p:nvPr/>
            </p:nvSpPr>
            <p:spPr>
              <a:xfrm>
                <a:off x="0" y="0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46" name="Oval 53"/>
              <p:cNvSpPr/>
              <p:nvPr/>
            </p:nvSpPr>
            <p:spPr>
              <a:xfrm>
                <a:off x="0" y="41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47" name="Oval 54"/>
              <p:cNvSpPr/>
              <p:nvPr/>
            </p:nvSpPr>
            <p:spPr>
              <a:xfrm>
                <a:off x="0" y="839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48" name="Oval 55"/>
              <p:cNvSpPr/>
              <p:nvPr/>
            </p:nvSpPr>
            <p:spPr>
              <a:xfrm>
                <a:off x="0" y="125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49" name="Oval 56"/>
              <p:cNvSpPr/>
              <p:nvPr/>
            </p:nvSpPr>
            <p:spPr>
              <a:xfrm>
                <a:off x="0" y="1678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5E47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 w="9525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3733" name="Oval 60"/>
          <p:cNvSpPr/>
          <p:nvPr/>
        </p:nvSpPr>
        <p:spPr>
          <a:xfrm>
            <a:off x="7883525" y="2638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734" name="Oval 61"/>
          <p:cNvSpPr/>
          <p:nvPr/>
        </p:nvSpPr>
        <p:spPr>
          <a:xfrm>
            <a:off x="7883525" y="32861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735" name="Oval 62"/>
          <p:cNvSpPr/>
          <p:nvPr/>
        </p:nvSpPr>
        <p:spPr>
          <a:xfrm>
            <a:off x="7883525" y="40052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168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求解步骤（分治法）</a:t>
            </a:r>
            <a:endParaRPr lang="en-US" altLang="zh-CN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第一步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   </a:t>
            </a: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分组，每组</a:t>
            </a:r>
            <a:r>
              <a:rPr lang="en-US" altLang="zh-CN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个数</a:t>
            </a:r>
            <a:b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            最后一组可能少于</a:t>
            </a:r>
            <a:r>
              <a:rPr lang="en-US" altLang="zh-CN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个数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animBg="1"/>
      <p:bldP spid="73734" grpId="0" animBg="1"/>
      <p:bldP spid="7373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Oval 2"/>
          <p:cNvSpPr/>
          <p:nvPr/>
        </p:nvSpPr>
        <p:spPr>
          <a:xfrm>
            <a:off x="7164388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55" name="Oval 3"/>
          <p:cNvSpPr/>
          <p:nvPr/>
        </p:nvSpPr>
        <p:spPr>
          <a:xfrm>
            <a:off x="7164388" y="250998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56" name="Oval 4"/>
          <p:cNvSpPr/>
          <p:nvPr/>
        </p:nvSpPr>
        <p:spPr>
          <a:xfrm>
            <a:off x="7164388" y="317673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57" name="Oval 5"/>
          <p:cNvSpPr/>
          <p:nvPr/>
        </p:nvSpPr>
        <p:spPr>
          <a:xfrm>
            <a:off x="7164388" y="384189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58" name="Oval 6"/>
          <p:cNvSpPr/>
          <p:nvPr/>
        </p:nvSpPr>
        <p:spPr>
          <a:xfrm>
            <a:off x="7164388" y="450864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0968" name="AutoShape 7"/>
          <p:cNvCxnSpPr>
            <a:stCxn id="74755" idx="6"/>
            <a:endCxn id="74754" idx="2"/>
          </p:cNvCxnSpPr>
          <p:nvPr/>
        </p:nvCxnSpPr>
        <p:spPr>
          <a:xfrm flipH="1" flipV="1">
            <a:off x="7164705" y="2025164"/>
            <a:ext cx="360045" cy="66548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69" name="AutoShape 8"/>
          <p:cNvCxnSpPr>
            <a:stCxn id="74758" idx="6"/>
            <a:endCxn id="74757" idx="2"/>
          </p:cNvCxnSpPr>
          <p:nvPr/>
        </p:nvCxnSpPr>
        <p:spPr>
          <a:xfrm flipH="1" flipV="1">
            <a:off x="7164705" y="4022239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70" name="AutoShape 9"/>
          <p:cNvCxnSpPr>
            <a:stCxn id="74756" idx="6"/>
            <a:endCxn id="74755" idx="2"/>
          </p:cNvCxnSpPr>
          <p:nvPr/>
        </p:nvCxnSpPr>
        <p:spPr>
          <a:xfrm flipH="1" flipV="1">
            <a:off x="7164705" y="2690644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71" name="AutoShape 10"/>
          <p:cNvCxnSpPr>
            <a:stCxn id="74757" idx="6"/>
            <a:endCxn id="74756" idx="2"/>
          </p:cNvCxnSpPr>
          <p:nvPr/>
        </p:nvCxnSpPr>
        <p:spPr>
          <a:xfrm flipH="1" flipV="1">
            <a:off x="7164705" y="3357394"/>
            <a:ext cx="360045" cy="664845"/>
          </a:xfrm>
          <a:prstGeom prst="curvedConnector5">
            <a:avLst>
              <a:gd name="adj1" fmla="val -66138"/>
              <a:gd name="adj2" fmla="val 50048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764" name="Oval 12"/>
          <p:cNvSpPr/>
          <p:nvPr/>
        </p:nvSpPr>
        <p:spPr>
          <a:xfrm>
            <a:off x="1187450" y="184482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65" name="Oval 13"/>
          <p:cNvSpPr/>
          <p:nvPr/>
        </p:nvSpPr>
        <p:spPr>
          <a:xfrm>
            <a:off x="1187450" y="250998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66" name="Oval 14"/>
          <p:cNvSpPr/>
          <p:nvPr/>
        </p:nvSpPr>
        <p:spPr>
          <a:xfrm>
            <a:off x="1187450" y="317673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67" name="Oval 15"/>
          <p:cNvSpPr/>
          <p:nvPr/>
        </p:nvSpPr>
        <p:spPr>
          <a:xfrm>
            <a:off x="1187450" y="384189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68" name="Oval 16"/>
          <p:cNvSpPr/>
          <p:nvPr/>
        </p:nvSpPr>
        <p:spPr>
          <a:xfrm>
            <a:off x="1187450" y="450864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0978" name="AutoShape 17"/>
          <p:cNvCxnSpPr>
            <a:stCxn id="74765" idx="6"/>
            <a:endCxn id="74764" idx="2"/>
          </p:cNvCxnSpPr>
          <p:nvPr/>
        </p:nvCxnSpPr>
        <p:spPr>
          <a:xfrm flipH="1" flipV="1">
            <a:off x="1187450" y="2025164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79" name="AutoShape 18"/>
          <p:cNvCxnSpPr>
            <a:stCxn id="74768" idx="6"/>
            <a:endCxn id="74767" idx="2"/>
          </p:cNvCxnSpPr>
          <p:nvPr/>
        </p:nvCxnSpPr>
        <p:spPr>
          <a:xfrm flipH="1" flipV="1">
            <a:off x="1187450" y="4022239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80" name="AutoShape 19"/>
          <p:cNvCxnSpPr>
            <a:stCxn id="74766" idx="6"/>
            <a:endCxn id="74765" idx="2"/>
          </p:cNvCxnSpPr>
          <p:nvPr/>
        </p:nvCxnSpPr>
        <p:spPr>
          <a:xfrm flipH="1" flipV="1">
            <a:off x="1187450" y="2690644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81" name="AutoShape 20"/>
          <p:cNvCxnSpPr>
            <a:stCxn id="74767" idx="6"/>
            <a:endCxn id="74766" idx="2"/>
          </p:cNvCxnSpPr>
          <p:nvPr/>
        </p:nvCxnSpPr>
        <p:spPr>
          <a:xfrm flipH="1" flipV="1">
            <a:off x="1187450" y="3357394"/>
            <a:ext cx="360680" cy="664845"/>
          </a:xfrm>
          <a:prstGeom prst="curvedConnector5">
            <a:avLst>
              <a:gd name="adj1" fmla="val -66021"/>
              <a:gd name="adj2" fmla="val 50048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773" name="Oval 21"/>
          <p:cNvSpPr/>
          <p:nvPr/>
        </p:nvSpPr>
        <p:spPr>
          <a:xfrm>
            <a:off x="1933575" y="184482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74" name="Oval 22"/>
          <p:cNvSpPr/>
          <p:nvPr/>
        </p:nvSpPr>
        <p:spPr>
          <a:xfrm>
            <a:off x="1933575" y="250998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75" name="Oval 23"/>
          <p:cNvSpPr/>
          <p:nvPr/>
        </p:nvSpPr>
        <p:spPr>
          <a:xfrm>
            <a:off x="1933575" y="317673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76" name="Oval 24"/>
          <p:cNvSpPr/>
          <p:nvPr/>
        </p:nvSpPr>
        <p:spPr>
          <a:xfrm>
            <a:off x="1933575" y="384189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77" name="Oval 25"/>
          <p:cNvSpPr/>
          <p:nvPr/>
        </p:nvSpPr>
        <p:spPr>
          <a:xfrm>
            <a:off x="1933575" y="450864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0987" name="AutoShape 26"/>
          <p:cNvCxnSpPr>
            <a:stCxn id="74774" idx="6"/>
            <a:endCxn id="74773" idx="2"/>
          </p:cNvCxnSpPr>
          <p:nvPr/>
        </p:nvCxnSpPr>
        <p:spPr>
          <a:xfrm flipH="1" flipV="1">
            <a:off x="1933575" y="2025164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88" name="AutoShape 27"/>
          <p:cNvCxnSpPr>
            <a:stCxn id="74777" idx="6"/>
            <a:endCxn id="74776" idx="2"/>
          </p:cNvCxnSpPr>
          <p:nvPr/>
        </p:nvCxnSpPr>
        <p:spPr>
          <a:xfrm flipH="1" flipV="1">
            <a:off x="1933575" y="4022239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89" name="AutoShape 28"/>
          <p:cNvCxnSpPr>
            <a:stCxn id="74775" idx="6"/>
            <a:endCxn id="74774" idx="2"/>
          </p:cNvCxnSpPr>
          <p:nvPr/>
        </p:nvCxnSpPr>
        <p:spPr>
          <a:xfrm flipH="1" flipV="1">
            <a:off x="1933575" y="2690644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90" name="AutoShape 29"/>
          <p:cNvCxnSpPr>
            <a:stCxn id="74776" idx="6"/>
            <a:endCxn id="74775" idx="2"/>
          </p:cNvCxnSpPr>
          <p:nvPr/>
        </p:nvCxnSpPr>
        <p:spPr>
          <a:xfrm flipH="1" flipV="1">
            <a:off x="1933575" y="3357394"/>
            <a:ext cx="360680" cy="664845"/>
          </a:xfrm>
          <a:prstGeom prst="curvedConnector5">
            <a:avLst>
              <a:gd name="adj1" fmla="val -66021"/>
              <a:gd name="adj2" fmla="val 50048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782" name="Oval 30"/>
          <p:cNvSpPr/>
          <p:nvPr/>
        </p:nvSpPr>
        <p:spPr>
          <a:xfrm>
            <a:off x="5668963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83" name="Oval 31"/>
          <p:cNvSpPr/>
          <p:nvPr/>
        </p:nvSpPr>
        <p:spPr>
          <a:xfrm>
            <a:off x="5668963" y="250998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84" name="Oval 32"/>
          <p:cNvSpPr/>
          <p:nvPr/>
        </p:nvSpPr>
        <p:spPr>
          <a:xfrm>
            <a:off x="5668963" y="317673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85" name="Oval 33"/>
          <p:cNvSpPr/>
          <p:nvPr/>
        </p:nvSpPr>
        <p:spPr>
          <a:xfrm>
            <a:off x="5668963" y="384189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86" name="Oval 34"/>
          <p:cNvSpPr/>
          <p:nvPr/>
        </p:nvSpPr>
        <p:spPr>
          <a:xfrm>
            <a:off x="5668963" y="450864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0996" name="AutoShape 35"/>
          <p:cNvCxnSpPr>
            <a:stCxn id="74783" idx="6"/>
            <a:endCxn id="74782" idx="2"/>
          </p:cNvCxnSpPr>
          <p:nvPr/>
        </p:nvCxnSpPr>
        <p:spPr>
          <a:xfrm flipH="1" flipV="1">
            <a:off x="5669280" y="2025164"/>
            <a:ext cx="360045" cy="66548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97" name="AutoShape 36"/>
          <p:cNvCxnSpPr>
            <a:stCxn id="74786" idx="6"/>
            <a:endCxn id="74785" idx="2"/>
          </p:cNvCxnSpPr>
          <p:nvPr/>
        </p:nvCxnSpPr>
        <p:spPr>
          <a:xfrm flipH="1" flipV="1">
            <a:off x="5669280" y="4022239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98" name="AutoShape 37"/>
          <p:cNvCxnSpPr>
            <a:stCxn id="74784" idx="6"/>
            <a:endCxn id="74783" idx="2"/>
          </p:cNvCxnSpPr>
          <p:nvPr/>
        </p:nvCxnSpPr>
        <p:spPr>
          <a:xfrm flipH="1" flipV="1">
            <a:off x="5669280" y="2690644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999" name="AutoShape 38"/>
          <p:cNvCxnSpPr>
            <a:stCxn id="74785" idx="6"/>
            <a:endCxn id="74784" idx="2"/>
          </p:cNvCxnSpPr>
          <p:nvPr/>
        </p:nvCxnSpPr>
        <p:spPr>
          <a:xfrm flipH="1" flipV="1">
            <a:off x="5669280" y="3357394"/>
            <a:ext cx="360045" cy="664845"/>
          </a:xfrm>
          <a:prstGeom prst="curvedConnector5">
            <a:avLst>
              <a:gd name="adj1" fmla="val -66138"/>
              <a:gd name="adj2" fmla="val 50048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791" name="Oval 39"/>
          <p:cNvSpPr/>
          <p:nvPr/>
        </p:nvSpPr>
        <p:spPr>
          <a:xfrm>
            <a:off x="3427413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92" name="Oval 40"/>
          <p:cNvSpPr/>
          <p:nvPr/>
        </p:nvSpPr>
        <p:spPr>
          <a:xfrm>
            <a:off x="3427413" y="250998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93" name="Oval 41"/>
          <p:cNvSpPr/>
          <p:nvPr/>
        </p:nvSpPr>
        <p:spPr>
          <a:xfrm>
            <a:off x="3427413" y="317673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94" name="Oval 42"/>
          <p:cNvSpPr/>
          <p:nvPr/>
        </p:nvSpPr>
        <p:spPr>
          <a:xfrm>
            <a:off x="3427413" y="384189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795" name="Oval 43"/>
          <p:cNvSpPr/>
          <p:nvPr/>
        </p:nvSpPr>
        <p:spPr>
          <a:xfrm>
            <a:off x="3427413" y="450864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1005" name="AutoShape 44"/>
          <p:cNvCxnSpPr>
            <a:stCxn id="74792" idx="6"/>
            <a:endCxn id="74791" idx="2"/>
          </p:cNvCxnSpPr>
          <p:nvPr/>
        </p:nvCxnSpPr>
        <p:spPr>
          <a:xfrm flipH="1" flipV="1">
            <a:off x="3427730" y="2025164"/>
            <a:ext cx="360045" cy="66548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06" name="AutoShape 45"/>
          <p:cNvCxnSpPr>
            <a:stCxn id="74795" idx="6"/>
            <a:endCxn id="74794" idx="2"/>
          </p:cNvCxnSpPr>
          <p:nvPr/>
        </p:nvCxnSpPr>
        <p:spPr>
          <a:xfrm flipH="1" flipV="1">
            <a:off x="3427730" y="4022239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07" name="AutoShape 46"/>
          <p:cNvCxnSpPr>
            <a:stCxn id="74793" idx="6"/>
            <a:endCxn id="74792" idx="2"/>
          </p:cNvCxnSpPr>
          <p:nvPr/>
        </p:nvCxnSpPr>
        <p:spPr>
          <a:xfrm flipH="1" flipV="1">
            <a:off x="3427730" y="2690644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08" name="AutoShape 47"/>
          <p:cNvCxnSpPr>
            <a:stCxn id="74794" idx="6"/>
            <a:endCxn id="74793" idx="2"/>
          </p:cNvCxnSpPr>
          <p:nvPr/>
        </p:nvCxnSpPr>
        <p:spPr>
          <a:xfrm flipH="1" flipV="1">
            <a:off x="3427730" y="3357394"/>
            <a:ext cx="360045" cy="664845"/>
          </a:xfrm>
          <a:prstGeom prst="curvedConnector5">
            <a:avLst>
              <a:gd name="adj1" fmla="val -66138"/>
              <a:gd name="adj2" fmla="val 50048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800" name="Oval 48"/>
          <p:cNvSpPr/>
          <p:nvPr/>
        </p:nvSpPr>
        <p:spPr>
          <a:xfrm>
            <a:off x="4922838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01" name="Oval 49"/>
          <p:cNvSpPr/>
          <p:nvPr/>
        </p:nvSpPr>
        <p:spPr>
          <a:xfrm>
            <a:off x="4922838" y="250998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02" name="Oval 50"/>
          <p:cNvSpPr/>
          <p:nvPr/>
        </p:nvSpPr>
        <p:spPr>
          <a:xfrm>
            <a:off x="4922838" y="317673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03" name="Oval 51"/>
          <p:cNvSpPr/>
          <p:nvPr/>
        </p:nvSpPr>
        <p:spPr>
          <a:xfrm>
            <a:off x="4922838" y="384189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04" name="Oval 52"/>
          <p:cNvSpPr/>
          <p:nvPr/>
        </p:nvSpPr>
        <p:spPr>
          <a:xfrm>
            <a:off x="4922838" y="450864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1014" name="AutoShape 53"/>
          <p:cNvCxnSpPr>
            <a:stCxn id="74801" idx="6"/>
            <a:endCxn id="74800" idx="2"/>
          </p:cNvCxnSpPr>
          <p:nvPr/>
        </p:nvCxnSpPr>
        <p:spPr>
          <a:xfrm flipH="1" flipV="1">
            <a:off x="4923155" y="2025164"/>
            <a:ext cx="360045" cy="66548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15" name="AutoShape 54"/>
          <p:cNvCxnSpPr>
            <a:stCxn id="74804" idx="6"/>
            <a:endCxn id="74803" idx="2"/>
          </p:cNvCxnSpPr>
          <p:nvPr/>
        </p:nvCxnSpPr>
        <p:spPr>
          <a:xfrm flipH="1" flipV="1">
            <a:off x="4923155" y="4022239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16" name="AutoShape 55"/>
          <p:cNvCxnSpPr>
            <a:stCxn id="74802" idx="6"/>
            <a:endCxn id="74801" idx="2"/>
          </p:cNvCxnSpPr>
          <p:nvPr/>
        </p:nvCxnSpPr>
        <p:spPr>
          <a:xfrm flipH="1" flipV="1">
            <a:off x="4923155" y="2690644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17" name="AutoShape 56"/>
          <p:cNvCxnSpPr>
            <a:stCxn id="74803" idx="6"/>
            <a:endCxn id="74802" idx="2"/>
          </p:cNvCxnSpPr>
          <p:nvPr/>
        </p:nvCxnSpPr>
        <p:spPr>
          <a:xfrm flipH="1" flipV="1">
            <a:off x="4923155" y="3357394"/>
            <a:ext cx="360045" cy="664845"/>
          </a:xfrm>
          <a:prstGeom prst="curvedConnector5">
            <a:avLst>
              <a:gd name="adj1" fmla="val -66138"/>
              <a:gd name="adj2" fmla="val 50048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809" name="Oval 57"/>
          <p:cNvSpPr/>
          <p:nvPr/>
        </p:nvSpPr>
        <p:spPr>
          <a:xfrm>
            <a:off x="2681288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10" name="Oval 58"/>
          <p:cNvSpPr/>
          <p:nvPr/>
        </p:nvSpPr>
        <p:spPr>
          <a:xfrm>
            <a:off x="2681288" y="250998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11" name="Oval 59"/>
          <p:cNvSpPr/>
          <p:nvPr/>
        </p:nvSpPr>
        <p:spPr>
          <a:xfrm>
            <a:off x="2681288" y="3176737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12" name="Oval 60"/>
          <p:cNvSpPr/>
          <p:nvPr/>
        </p:nvSpPr>
        <p:spPr>
          <a:xfrm>
            <a:off x="2681288" y="384189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13" name="Oval 61"/>
          <p:cNvSpPr/>
          <p:nvPr/>
        </p:nvSpPr>
        <p:spPr>
          <a:xfrm>
            <a:off x="2681288" y="4508649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1023" name="AutoShape 62"/>
          <p:cNvCxnSpPr>
            <a:stCxn id="74810" idx="6"/>
            <a:endCxn id="74809" idx="2"/>
          </p:cNvCxnSpPr>
          <p:nvPr/>
        </p:nvCxnSpPr>
        <p:spPr>
          <a:xfrm flipH="1" flipV="1">
            <a:off x="2681605" y="2025164"/>
            <a:ext cx="360045" cy="66548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24" name="AutoShape 63"/>
          <p:cNvCxnSpPr>
            <a:stCxn id="74813" idx="6"/>
            <a:endCxn id="74812" idx="2"/>
          </p:cNvCxnSpPr>
          <p:nvPr/>
        </p:nvCxnSpPr>
        <p:spPr>
          <a:xfrm flipH="1" flipV="1">
            <a:off x="2681605" y="4022239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25" name="AutoShape 64"/>
          <p:cNvCxnSpPr>
            <a:stCxn id="74811" idx="6"/>
            <a:endCxn id="74810" idx="2"/>
          </p:cNvCxnSpPr>
          <p:nvPr/>
        </p:nvCxnSpPr>
        <p:spPr>
          <a:xfrm flipH="1" flipV="1">
            <a:off x="2681605" y="2690644"/>
            <a:ext cx="360045" cy="666750"/>
          </a:xfrm>
          <a:prstGeom prst="curvedConnector5">
            <a:avLst>
              <a:gd name="adj1" fmla="val -66138"/>
              <a:gd name="adj2" fmla="val 50000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26" name="AutoShape 65"/>
          <p:cNvCxnSpPr>
            <a:stCxn id="74812" idx="6"/>
            <a:endCxn id="74811" idx="2"/>
          </p:cNvCxnSpPr>
          <p:nvPr/>
        </p:nvCxnSpPr>
        <p:spPr>
          <a:xfrm flipH="1" flipV="1">
            <a:off x="2681605" y="3357394"/>
            <a:ext cx="360045" cy="664845"/>
          </a:xfrm>
          <a:prstGeom prst="curvedConnector5">
            <a:avLst>
              <a:gd name="adj1" fmla="val -66138"/>
              <a:gd name="adj2" fmla="val 50048"/>
              <a:gd name="adj3" fmla="val 166138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818" name="Oval 66"/>
          <p:cNvSpPr/>
          <p:nvPr/>
        </p:nvSpPr>
        <p:spPr>
          <a:xfrm>
            <a:off x="6416675" y="184482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19" name="Oval 67"/>
          <p:cNvSpPr/>
          <p:nvPr/>
        </p:nvSpPr>
        <p:spPr>
          <a:xfrm>
            <a:off x="6416675" y="250998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20" name="Oval 68"/>
          <p:cNvSpPr/>
          <p:nvPr/>
        </p:nvSpPr>
        <p:spPr>
          <a:xfrm>
            <a:off x="6416675" y="317673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21" name="Oval 69"/>
          <p:cNvSpPr/>
          <p:nvPr/>
        </p:nvSpPr>
        <p:spPr>
          <a:xfrm>
            <a:off x="6416675" y="384189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22" name="Oval 70"/>
          <p:cNvSpPr/>
          <p:nvPr/>
        </p:nvSpPr>
        <p:spPr>
          <a:xfrm>
            <a:off x="6416675" y="450864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1032" name="AutoShape 71"/>
          <p:cNvCxnSpPr>
            <a:stCxn id="74819" idx="6"/>
            <a:endCxn id="74818" idx="2"/>
          </p:cNvCxnSpPr>
          <p:nvPr/>
        </p:nvCxnSpPr>
        <p:spPr>
          <a:xfrm flipH="1" flipV="1">
            <a:off x="6416675" y="2025164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33" name="AutoShape 72"/>
          <p:cNvCxnSpPr>
            <a:stCxn id="74822" idx="6"/>
            <a:endCxn id="74821" idx="2"/>
          </p:cNvCxnSpPr>
          <p:nvPr/>
        </p:nvCxnSpPr>
        <p:spPr>
          <a:xfrm flipH="1" flipV="1">
            <a:off x="6416675" y="4022239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34" name="AutoShape 73"/>
          <p:cNvCxnSpPr>
            <a:stCxn id="74820" idx="6"/>
            <a:endCxn id="74819" idx="2"/>
          </p:cNvCxnSpPr>
          <p:nvPr/>
        </p:nvCxnSpPr>
        <p:spPr>
          <a:xfrm flipH="1" flipV="1">
            <a:off x="6416675" y="2690644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35" name="AutoShape 74"/>
          <p:cNvCxnSpPr>
            <a:stCxn id="74821" idx="6"/>
            <a:endCxn id="74820" idx="2"/>
          </p:cNvCxnSpPr>
          <p:nvPr/>
        </p:nvCxnSpPr>
        <p:spPr>
          <a:xfrm flipH="1" flipV="1">
            <a:off x="6416675" y="3357394"/>
            <a:ext cx="360680" cy="664845"/>
          </a:xfrm>
          <a:prstGeom prst="curvedConnector5">
            <a:avLst>
              <a:gd name="adj1" fmla="val -66021"/>
              <a:gd name="adj2" fmla="val 50048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4827" name="Oval 75"/>
          <p:cNvSpPr/>
          <p:nvPr/>
        </p:nvSpPr>
        <p:spPr>
          <a:xfrm>
            <a:off x="4175125" y="1844824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28" name="Oval 76"/>
          <p:cNvSpPr/>
          <p:nvPr/>
        </p:nvSpPr>
        <p:spPr>
          <a:xfrm>
            <a:off x="4175125" y="250998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29" name="Oval 77"/>
          <p:cNvSpPr/>
          <p:nvPr/>
        </p:nvSpPr>
        <p:spPr>
          <a:xfrm>
            <a:off x="4175125" y="3176737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30" name="Oval 78"/>
          <p:cNvSpPr/>
          <p:nvPr/>
        </p:nvSpPr>
        <p:spPr>
          <a:xfrm>
            <a:off x="4175125" y="384189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31" name="Oval 79"/>
          <p:cNvSpPr/>
          <p:nvPr/>
        </p:nvSpPr>
        <p:spPr>
          <a:xfrm>
            <a:off x="4175125" y="4508649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1041" name="AutoShape 80"/>
          <p:cNvCxnSpPr>
            <a:stCxn id="74828" idx="6"/>
            <a:endCxn id="74827" idx="2"/>
          </p:cNvCxnSpPr>
          <p:nvPr/>
        </p:nvCxnSpPr>
        <p:spPr>
          <a:xfrm flipH="1" flipV="1">
            <a:off x="4175125" y="2025164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42" name="AutoShape 81"/>
          <p:cNvCxnSpPr>
            <a:stCxn id="74831" idx="6"/>
            <a:endCxn id="74830" idx="2"/>
          </p:cNvCxnSpPr>
          <p:nvPr/>
        </p:nvCxnSpPr>
        <p:spPr>
          <a:xfrm flipH="1" flipV="1">
            <a:off x="4175125" y="4022239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43" name="AutoShape 82"/>
          <p:cNvCxnSpPr>
            <a:stCxn id="74829" idx="6"/>
            <a:endCxn id="74828" idx="2"/>
          </p:cNvCxnSpPr>
          <p:nvPr/>
        </p:nvCxnSpPr>
        <p:spPr>
          <a:xfrm flipH="1" flipV="1">
            <a:off x="4175125" y="2690644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044" name="AutoShape 83"/>
          <p:cNvCxnSpPr>
            <a:stCxn id="74830" idx="6"/>
            <a:endCxn id="74829" idx="2"/>
          </p:cNvCxnSpPr>
          <p:nvPr/>
        </p:nvCxnSpPr>
        <p:spPr>
          <a:xfrm flipH="1" flipV="1">
            <a:off x="4175125" y="3357394"/>
            <a:ext cx="360680" cy="664845"/>
          </a:xfrm>
          <a:prstGeom prst="curvedConnector5">
            <a:avLst>
              <a:gd name="adj1" fmla="val -66021"/>
              <a:gd name="adj2" fmla="val 50048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1045" name="Oval 84"/>
          <p:cNvSpPr/>
          <p:nvPr/>
        </p:nvSpPr>
        <p:spPr>
          <a:xfrm>
            <a:off x="7164388" y="3178324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46" name="Oval 85"/>
          <p:cNvSpPr/>
          <p:nvPr/>
        </p:nvSpPr>
        <p:spPr>
          <a:xfrm>
            <a:off x="1187450" y="3178324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47" name="Oval 86"/>
          <p:cNvSpPr/>
          <p:nvPr/>
        </p:nvSpPr>
        <p:spPr>
          <a:xfrm>
            <a:off x="1933575" y="3178324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48" name="Oval 87"/>
          <p:cNvSpPr/>
          <p:nvPr/>
        </p:nvSpPr>
        <p:spPr>
          <a:xfrm>
            <a:off x="5668963" y="3178324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49" name="Oval 88"/>
          <p:cNvSpPr/>
          <p:nvPr/>
        </p:nvSpPr>
        <p:spPr>
          <a:xfrm>
            <a:off x="3427413" y="3178324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50" name="Oval 89"/>
          <p:cNvSpPr/>
          <p:nvPr/>
        </p:nvSpPr>
        <p:spPr>
          <a:xfrm>
            <a:off x="4922838" y="3178324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51" name="Oval 90"/>
          <p:cNvSpPr/>
          <p:nvPr/>
        </p:nvSpPr>
        <p:spPr>
          <a:xfrm>
            <a:off x="2681288" y="3178324"/>
            <a:ext cx="360362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52" name="Oval 91"/>
          <p:cNvSpPr/>
          <p:nvPr/>
        </p:nvSpPr>
        <p:spPr>
          <a:xfrm>
            <a:off x="6416675" y="3178324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1053" name="Oval 92"/>
          <p:cNvSpPr/>
          <p:nvPr/>
        </p:nvSpPr>
        <p:spPr>
          <a:xfrm>
            <a:off x="4175125" y="3178324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54" name="AutoShape 93"/>
              <p:cNvSpPr>
                <a:spLocks noChangeArrowheads="1"/>
              </p:cNvSpPr>
              <p:nvPr/>
            </p:nvSpPr>
            <p:spPr bwMode="auto">
              <a:xfrm>
                <a:off x="395536" y="5332244"/>
                <a:ext cx="8352928" cy="1031239"/>
              </a:xfrm>
              <a:prstGeom prst="wedgeRectCallout">
                <a:avLst>
                  <a:gd name="adj1" fmla="val -36726"/>
                  <a:gd name="adj2" fmla="val -103820"/>
                </a:avLst>
              </a:prstGeom>
              <a:solidFill>
                <a:schemeClr val="bg1"/>
              </a:solidFill>
              <a:ln w="28575" cmpd="sng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排序每组数时，比较操作的次数</a:t>
                </a:r>
                <a:r>
                  <a:rPr kumimoji="1" lang="zh-CN" altLang="en-US" b="1" dirty="0">
                    <a:solidFill>
                      <a:srgbClr val="8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最坏情况下</a:t>
                </a: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𝟓</m:t>
                        </m:r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  <m:r>
                              <a:rPr kumimoji="1"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kumimoji="1"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num>
                      <m:den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l" eaLnBrk="1" hangingPunct="1"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总共需要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𝟏𝟎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begChr m:val="⌈"/>
                        <m:endChr m:val="⌉"/>
                        <m:ctrlP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次比较操作，其中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是组数</a:t>
                </a:r>
                <a:endPara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41054" name="AutoShap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5332244"/>
                <a:ext cx="8352928" cy="1031239"/>
              </a:xfrm>
              <a:prstGeom prst="wedgeRectCallout">
                <a:avLst>
                  <a:gd name="adj1" fmla="val -36726"/>
                  <a:gd name="adj2" fmla="val -103820"/>
                </a:avLst>
              </a:prstGeom>
              <a:blipFill rotWithShape="1">
                <a:blip r:embed="rId1"/>
                <a:stretch>
                  <a:fillRect l="-174" t="-55864" r="-166" b="-8853"/>
                </a:stretch>
              </a:blipFill>
              <a:ln w="28575" cmpd="sng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846" name="Oval 95"/>
          <p:cNvSpPr/>
          <p:nvPr/>
        </p:nvSpPr>
        <p:spPr>
          <a:xfrm>
            <a:off x="7812088" y="18448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47" name="Oval 96"/>
          <p:cNvSpPr/>
          <p:nvPr/>
        </p:nvSpPr>
        <p:spPr>
          <a:xfrm>
            <a:off x="7812088" y="2492524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848" name="Oval 97"/>
          <p:cNvSpPr/>
          <p:nvPr/>
        </p:nvSpPr>
        <p:spPr>
          <a:xfrm>
            <a:off x="7812088" y="3211662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7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第二步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  </a:t>
            </a: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将每组数分别用</a:t>
            </a:r>
            <a:r>
              <a:rPr lang="en-US" altLang="zh-CN" sz="2800" b="1" dirty="0" err="1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InsertionSort</a:t>
            </a: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插入排序</a:t>
            </a:r>
            <a:b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28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                  选出每组元素的中位数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4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4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4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4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4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4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4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4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4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4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4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4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4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5" grpId="0" bldLvl="0" animBg="1"/>
      <p:bldP spid="41046" grpId="0" bldLvl="0" animBg="1"/>
      <p:bldP spid="41047" grpId="0" bldLvl="0" animBg="1"/>
      <p:bldP spid="41048" grpId="0" bldLvl="0" animBg="1"/>
      <p:bldP spid="41049" grpId="0" bldLvl="0" animBg="1"/>
      <p:bldP spid="41050" grpId="0" bldLvl="0" animBg="1"/>
      <p:bldP spid="41051" grpId="0" bldLvl="0" animBg="1"/>
      <p:bldP spid="41052" grpId="0" bldLvl="0" animBg="1"/>
      <p:bldP spid="41053" grpId="0" bldLvl="0" animBg="1"/>
      <p:bldP spid="41054" grpId="0" bldLvl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Oval 2"/>
          <p:cNvSpPr/>
          <p:nvPr/>
        </p:nvSpPr>
        <p:spPr>
          <a:xfrm>
            <a:off x="716438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79" name="Oval 3"/>
          <p:cNvSpPr/>
          <p:nvPr/>
        </p:nvSpPr>
        <p:spPr>
          <a:xfrm>
            <a:off x="716438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80" name="Oval 4"/>
          <p:cNvSpPr/>
          <p:nvPr/>
        </p:nvSpPr>
        <p:spPr>
          <a:xfrm>
            <a:off x="716438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81" name="Oval 5"/>
          <p:cNvSpPr/>
          <p:nvPr/>
        </p:nvSpPr>
        <p:spPr>
          <a:xfrm>
            <a:off x="716438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82" name="Oval 6"/>
          <p:cNvSpPr/>
          <p:nvPr/>
        </p:nvSpPr>
        <p:spPr>
          <a:xfrm>
            <a:off x="716438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783" name="AutoShape 7"/>
          <p:cNvCxnSpPr>
            <a:stCxn id="75779" idx="6"/>
            <a:endCxn id="75778" idx="2"/>
          </p:cNvCxnSpPr>
          <p:nvPr/>
        </p:nvCxnSpPr>
        <p:spPr>
          <a:xfrm flipH="1" flipV="1">
            <a:off x="716438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84" name="AutoShape 8"/>
          <p:cNvCxnSpPr>
            <a:stCxn id="75782" idx="6"/>
            <a:endCxn id="75781" idx="2"/>
          </p:cNvCxnSpPr>
          <p:nvPr/>
        </p:nvCxnSpPr>
        <p:spPr>
          <a:xfrm flipH="1" flipV="1">
            <a:off x="716438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85" name="AutoShape 9"/>
          <p:cNvCxnSpPr>
            <a:stCxn id="75780" idx="6"/>
            <a:endCxn id="75779" idx="2"/>
          </p:cNvCxnSpPr>
          <p:nvPr/>
        </p:nvCxnSpPr>
        <p:spPr>
          <a:xfrm flipH="1" flipV="1">
            <a:off x="716438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86" name="AutoShape 10"/>
          <p:cNvCxnSpPr>
            <a:stCxn id="75781" idx="6"/>
            <a:endCxn id="75780" idx="2"/>
          </p:cNvCxnSpPr>
          <p:nvPr/>
        </p:nvCxnSpPr>
        <p:spPr>
          <a:xfrm flipH="1" flipV="1">
            <a:off x="716438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788" name="Oval 12"/>
          <p:cNvSpPr/>
          <p:nvPr/>
        </p:nvSpPr>
        <p:spPr>
          <a:xfrm>
            <a:off x="1187450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89" name="Oval 13"/>
          <p:cNvSpPr/>
          <p:nvPr/>
        </p:nvSpPr>
        <p:spPr>
          <a:xfrm>
            <a:off x="1187450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90" name="Oval 14"/>
          <p:cNvSpPr/>
          <p:nvPr/>
        </p:nvSpPr>
        <p:spPr>
          <a:xfrm>
            <a:off x="1187450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91" name="Oval 15"/>
          <p:cNvSpPr/>
          <p:nvPr/>
        </p:nvSpPr>
        <p:spPr>
          <a:xfrm>
            <a:off x="1187450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92" name="Oval 16"/>
          <p:cNvSpPr/>
          <p:nvPr/>
        </p:nvSpPr>
        <p:spPr>
          <a:xfrm>
            <a:off x="1187450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793" name="AutoShape 17"/>
          <p:cNvCxnSpPr>
            <a:stCxn id="75789" idx="6"/>
            <a:endCxn id="75788" idx="2"/>
          </p:cNvCxnSpPr>
          <p:nvPr/>
        </p:nvCxnSpPr>
        <p:spPr>
          <a:xfrm flipH="1" flipV="1">
            <a:off x="1187450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94" name="AutoShape 18"/>
          <p:cNvCxnSpPr>
            <a:stCxn id="75792" idx="6"/>
            <a:endCxn id="75791" idx="2"/>
          </p:cNvCxnSpPr>
          <p:nvPr/>
        </p:nvCxnSpPr>
        <p:spPr>
          <a:xfrm flipH="1" flipV="1">
            <a:off x="1187450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95" name="AutoShape 19"/>
          <p:cNvCxnSpPr>
            <a:stCxn id="75790" idx="6"/>
            <a:endCxn id="75789" idx="2"/>
          </p:cNvCxnSpPr>
          <p:nvPr/>
        </p:nvCxnSpPr>
        <p:spPr>
          <a:xfrm flipH="1" flipV="1">
            <a:off x="1187450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796" name="AutoShape 20"/>
          <p:cNvCxnSpPr>
            <a:stCxn id="75791" idx="6"/>
            <a:endCxn id="75790" idx="2"/>
          </p:cNvCxnSpPr>
          <p:nvPr/>
        </p:nvCxnSpPr>
        <p:spPr>
          <a:xfrm flipH="1" flipV="1">
            <a:off x="1187450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797" name="Oval 21"/>
          <p:cNvSpPr/>
          <p:nvPr/>
        </p:nvSpPr>
        <p:spPr>
          <a:xfrm>
            <a:off x="193357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98" name="Oval 22"/>
          <p:cNvSpPr/>
          <p:nvPr/>
        </p:nvSpPr>
        <p:spPr>
          <a:xfrm>
            <a:off x="193357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799" name="Oval 23"/>
          <p:cNvSpPr/>
          <p:nvPr/>
        </p:nvSpPr>
        <p:spPr>
          <a:xfrm>
            <a:off x="193357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00" name="Oval 24"/>
          <p:cNvSpPr/>
          <p:nvPr/>
        </p:nvSpPr>
        <p:spPr>
          <a:xfrm>
            <a:off x="193357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01" name="Oval 25"/>
          <p:cNvSpPr/>
          <p:nvPr/>
        </p:nvSpPr>
        <p:spPr>
          <a:xfrm>
            <a:off x="193357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02" name="AutoShape 26"/>
          <p:cNvCxnSpPr>
            <a:stCxn id="75798" idx="6"/>
            <a:endCxn id="75797" idx="2"/>
          </p:cNvCxnSpPr>
          <p:nvPr/>
        </p:nvCxnSpPr>
        <p:spPr>
          <a:xfrm flipH="1" flipV="1">
            <a:off x="193357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03" name="AutoShape 27"/>
          <p:cNvCxnSpPr>
            <a:stCxn id="75801" idx="6"/>
            <a:endCxn id="75800" idx="2"/>
          </p:cNvCxnSpPr>
          <p:nvPr/>
        </p:nvCxnSpPr>
        <p:spPr>
          <a:xfrm flipH="1" flipV="1">
            <a:off x="193357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04" name="AutoShape 28"/>
          <p:cNvCxnSpPr>
            <a:stCxn id="75799" idx="6"/>
            <a:endCxn id="75798" idx="2"/>
          </p:cNvCxnSpPr>
          <p:nvPr/>
        </p:nvCxnSpPr>
        <p:spPr>
          <a:xfrm flipH="1" flipV="1">
            <a:off x="193357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05" name="AutoShape 29"/>
          <p:cNvCxnSpPr>
            <a:stCxn id="75800" idx="6"/>
            <a:endCxn id="75799" idx="2"/>
          </p:cNvCxnSpPr>
          <p:nvPr/>
        </p:nvCxnSpPr>
        <p:spPr>
          <a:xfrm flipH="1" flipV="1">
            <a:off x="193357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06" name="Oval 30"/>
          <p:cNvSpPr/>
          <p:nvPr/>
        </p:nvSpPr>
        <p:spPr>
          <a:xfrm>
            <a:off x="5668963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07" name="Oval 31"/>
          <p:cNvSpPr/>
          <p:nvPr/>
        </p:nvSpPr>
        <p:spPr>
          <a:xfrm>
            <a:off x="5668963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08" name="Oval 32"/>
          <p:cNvSpPr/>
          <p:nvPr/>
        </p:nvSpPr>
        <p:spPr>
          <a:xfrm>
            <a:off x="5668963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09" name="Oval 33"/>
          <p:cNvSpPr/>
          <p:nvPr/>
        </p:nvSpPr>
        <p:spPr>
          <a:xfrm>
            <a:off x="5668963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10" name="Oval 34"/>
          <p:cNvSpPr/>
          <p:nvPr/>
        </p:nvSpPr>
        <p:spPr>
          <a:xfrm>
            <a:off x="5668963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11" name="AutoShape 35"/>
          <p:cNvCxnSpPr>
            <a:stCxn id="75807" idx="6"/>
            <a:endCxn id="75806" idx="2"/>
          </p:cNvCxnSpPr>
          <p:nvPr/>
        </p:nvCxnSpPr>
        <p:spPr>
          <a:xfrm flipH="1" flipV="1">
            <a:off x="5668963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12" name="AutoShape 36"/>
          <p:cNvCxnSpPr>
            <a:stCxn id="75810" idx="6"/>
            <a:endCxn id="75809" idx="2"/>
          </p:cNvCxnSpPr>
          <p:nvPr/>
        </p:nvCxnSpPr>
        <p:spPr>
          <a:xfrm flipH="1" flipV="1">
            <a:off x="5668963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13" name="AutoShape 37"/>
          <p:cNvCxnSpPr>
            <a:stCxn id="75808" idx="6"/>
            <a:endCxn id="75807" idx="2"/>
          </p:cNvCxnSpPr>
          <p:nvPr/>
        </p:nvCxnSpPr>
        <p:spPr>
          <a:xfrm flipH="1" flipV="1">
            <a:off x="5668963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14" name="AutoShape 38"/>
          <p:cNvCxnSpPr>
            <a:stCxn id="75809" idx="6"/>
            <a:endCxn id="75808" idx="2"/>
          </p:cNvCxnSpPr>
          <p:nvPr/>
        </p:nvCxnSpPr>
        <p:spPr>
          <a:xfrm flipH="1" flipV="1">
            <a:off x="5668963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15" name="Oval 39"/>
          <p:cNvSpPr/>
          <p:nvPr/>
        </p:nvSpPr>
        <p:spPr>
          <a:xfrm>
            <a:off x="3427413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16" name="Oval 40"/>
          <p:cNvSpPr/>
          <p:nvPr/>
        </p:nvSpPr>
        <p:spPr>
          <a:xfrm>
            <a:off x="3427413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17" name="Oval 41"/>
          <p:cNvSpPr/>
          <p:nvPr/>
        </p:nvSpPr>
        <p:spPr>
          <a:xfrm>
            <a:off x="3427413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18" name="Oval 42"/>
          <p:cNvSpPr/>
          <p:nvPr/>
        </p:nvSpPr>
        <p:spPr>
          <a:xfrm>
            <a:off x="3427413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19" name="Oval 43"/>
          <p:cNvSpPr/>
          <p:nvPr/>
        </p:nvSpPr>
        <p:spPr>
          <a:xfrm>
            <a:off x="3427413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20" name="AutoShape 44"/>
          <p:cNvCxnSpPr>
            <a:stCxn id="75816" idx="6"/>
            <a:endCxn id="75815" idx="2"/>
          </p:cNvCxnSpPr>
          <p:nvPr/>
        </p:nvCxnSpPr>
        <p:spPr>
          <a:xfrm flipH="1" flipV="1">
            <a:off x="3427413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21" name="AutoShape 45"/>
          <p:cNvCxnSpPr>
            <a:stCxn id="75819" idx="6"/>
            <a:endCxn id="75818" idx="2"/>
          </p:cNvCxnSpPr>
          <p:nvPr/>
        </p:nvCxnSpPr>
        <p:spPr>
          <a:xfrm flipH="1" flipV="1">
            <a:off x="3427413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22" name="AutoShape 46"/>
          <p:cNvCxnSpPr>
            <a:stCxn id="75817" idx="6"/>
            <a:endCxn id="75816" idx="2"/>
          </p:cNvCxnSpPr>
          <p:nvPr/>
        </p:nvCxnSpPr>
        <p:spPr>
          <a:xfrm flipH="1" flipV="1">
            <a:off x="3427413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23" name="AutoShape 47"/>
          <p:cNvCxnSpPr>
            <a:stCxn id="75818" idx="6"/>
            <a:endCxn id="75817" idx="2"/>
          </p:cNvCxnSpPr>
          <p:nvPr/>
        </p:nvCxnSpPr>
        <p:spPr>
          <a:xfrm flipH="1" flipV="1">
            <a:off x="3427413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24" name="Oval 48"/>
          <p:cNvSpPr/>
          <p:nvPr/>
        </p:nvSpPr>
        <p:spPr>
          <a:xfrm>
            <a:off x="492283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25" name="Oval 49"/>
          <p:cNvSpPr/>
          <p:nvPr/>
        </p:nvSpPr>
        <p:spPr>
          <a:xfrm>
            <a:off x="492283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26" name="Oval 50"/>
          <p:cNvSpPr/>
          <p:nvPr/>
        </p:nvSpPr>
        <p:spPr>
          <a:xfrm>
            <a:off x="492283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27" name="Oval 51"/>
          <p:cNvSpPr/>
          <p:nvPr/>
        </p:nvSpPr>
        <p:spPr>
          <a:xfrm>
            <a:off x="492283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28" name="Oval 52"/>
          <p:cNvSpPr/>
          <p:nvPr/>
        </p:nvSpPr>
        <p:spPr>
          <a:xfrm>
            <a:off x="492283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29" name="AutoShape 53"/>
          <p:cNvCxnSpPr>
            <a:stCxn id="75825" idx="6"/>
            <a:endCxn id="75824" idx="2"/>
          </p:cNvCxnSpPr>
          <p:nvPr/>
        </p:nvCxnSpPr>
        <p:spPr>
          <a:xfrm flipH="1" flipV="1">
            <a:off x="492283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30" name="AutoShape 54"/>
          <p:cNvCxnSpPr>
            <a:stCxn id="75828" idx="6"/>
            <a:endCxn id="75827" idx="2"/>
          </p:cNvCxnSpPr>
          <p:nvPr/>
        </p:nvCxnSpPr>
        <p:spPr>
          <a:xfrm flipH="1" flipV="1">
            <a:off x="492283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31" name="AutoShape 55"/>
          <p:cNvCxnSpPr>
            <a:stCxn id="75826" idx="6"/>
            <a:endCxn id="75825" idx="2"/>
          </p:cNvCxnSpPr>
          <p:nvPr/>
        </p:nvCxnSpPr>
        <p:spPr>
          <a:xfrm flipH="1" flipV="1">
            <a:off x="492283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32" name="AutoShape 56"/>
          <p:cNvCxnSpPr>
            <a:stCxn id="75827" idx="6"/>
            <a:endCxn id="75826" idx="2"/>
          </p:cNvCxnSpPr>
          <p:nvPr/>
        </p:nvCxnSpPr>
        <p:spPr>
          <a:xfrm flipH="1" flipV="1">
            <a:off x="492283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33" name="Oval 57"/>
          <p:cNvSpPr/>
          <p:nvPr/>
        </p:nvSpPr>
        <p:spPr>
          <a:xfrm>
            <a:off x="268128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34" name="Oval 58"/>
          <p:cNvSpPr/>
          <p:nvPr/>
        </p:nvSpPr>
        <p:spPr>
          <a:xfrm>
            <a:off x="268128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35" name="Oval 59"/>
          <p:cNvSpPr/>
          <p:nvPr/>
        </p:nvSpPr>
        <p:spPr>
          <a:xfrm>
            <a:off x="268128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36" name="Oval 60"/>
          <p:cNvSpPr/>
          <p:nvPr/>
        </p:nvSpPr>
        <p:spPr>
          <a:xfrm>
            <a:off x="268128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37" name="Oval 61"/>
          <p:cNvSpPr/>
          <p:nvPr/>
        </p:nvSpPr>
        <p:spPr>
          <a:xfrm>
            <a:off x="268128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38" name="AutoShape 62"/>
          <p:cNvCxnSpPr>
            <a:stCxn id="75834" idx="6"/>
            <a:endCxn id="75833" idx="2"/>
          </p:cNvCxnSpPr>
          <p:nvPr/>
        </p:nvCxnSpPr>
        <p:spPr>
          <a:xfrm flipH="1" flipV="1">
            <a:off x="268128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39" name="AutoShape 63"/>
          <p:cNvCxnSpPr>
            <a:stCxn id="75837" idx="6"/>
            <a:endCxn id="75836" idx="2"/>
          </p:cNvCxnSpPr>
          <p:nvPr/>
        </p:nvCxnSpPr>
        <p:spPr>
          <a:xfrm flipH="1" flipV="1">
            <a:off x="268128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40" name="AutoShape 64"/>
          <p:cNvCxnSpPr>
            <a:stCxn id="75835" idx="6"/>
            <a:endCxn id="75834" idx="2"/>
          </p:cNvCxnSpPr>
          <p:nvPr/>
        </p:nvCxnSpPr>
        <p:spPr>
          <a:xfrm flipH="1" flipV="1">
            <a:off x="268128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41" name="AutoShape 65"/>
          <p:cNvCxnSpPr>
            <a:stCxn id="75836" idx="6"/>
            <a:endCxn id="75835" idx="2"/>
          </p:cNvCxnSpPr>
          <p:nvPr/>
        </p:nvCxnSpPr>
        <p:spPr>
          <a:xfrm flipH="1" flipV="1">
            <a:off x="268128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42" name="Oval 66"/>
          <p:cNvSpPr/>
          <p:nvPr/>
        </p:nvSpPr>
        <p:spPr>
          <a:xfrm>
            <a:off x="641667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43" name="Oval 67"/>
          <p:cNvSpPr/>
          <p:nvPr/>
        </p:nvSpPr>
        <p:spPr>
          <a:xfrm>
            <a:off x="641667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44" name="Oval 68"/>
          <p:cNvSpPr/>
          <p:nvPr/>
        </p:nvSpPr>
        <p:spPr>
          <a:xfrm>
            <a:off x="641667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45" name="Oval 69"/>
          <p:cNvSpPr/>
          <p:nvPr/>
        </p:nvSpPr>
        <p:spPr>
          <a:xfrm>
            <a:off x="641667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46" name="Oval 70"/>
          <p:cNvSpPr/>
          <p:nvPr/>
        </p:nvSpPr>
        <p:spPr>
          <a:xfrm>
            <a:off x="641667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47" name="AutoShape 71"/>
          <p:cNvCxnSpPr>
            <a:stCxn id="75843" idx="6"/>
            <a:endCxn id="75842" idx="2"/>
          </p:cNvCxnSpPr>
          <p:nvPr/>
        </p:nvCxnSpPr>
        <p:spPr>
          <a:xfrm flipH="1" flipV="1">
            <a:off x="641667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48" name="AutoShape 72"/>
          <p:cNvCxnSpPr>
            <a:stCxn id="75846" idx="6"/>
            <a:endCxn id="75845" idx="2"/>
          </p:cNvCxnSpPr>
          <p:nvPr/>
        </p:nvCxnSpPr>
        <p:spPr>
          <a:xfrm flipH="1" flipV="1">
            <a:off x="641667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49" name="AutoShape 73"/>
          <p:cNvCxnSpPr>
            <a:stCxn id="75844" idx="6"/>
            <a:endCxn id="75843" idx="2"/>
          </p:cNvCxnSpPr>
          <p:nvPr/>
        </p:nvCxnSpPr>
        <p:spPr>
          <a:xfrm flipH="1" flipV="1">
            <a:off x="641667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50" name="AutoShape 74"/>
          <p:cNvCxnSpPr>
            <a:stCxn id="75845" idx="6"/>
            <a:endCxn id="75844" idx="2"/>
          </p:cNvCxnSpPr>
          <p:nvPr/>
        </p:nvCxnSpPr>
        <p:spPr>
          <a:xfrm flipH="1" flipV="1">
            <a:off x="641667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5851" name="Oval 75"/>
          <p:cNvSpPr/>
          <p:nvPr/>
        </p:nvSpPr>
        <p:spPr>
          <a:xfrm>
            <a:off x="417512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52" name="Oval 76"/>
          <p:cNvSpPr/>
          <p:nvPr/>
        </p:nvSpPr>
        <p:spPr>
          <a:xfrm>
            <a:off x="417512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53" name="Oval 77"/>
          <p:cNvSpPr/>
          <p:nvPr/>
        </p:nvSpPr>
        <p:spPr>
          <a:xfrm>
            <a:off x="417512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54" name="Oval 78"/>
          <p:cNvSpPr/>
          <p:nvPr/>
        </p:nvSpPr>
        <p:spPr>
          <a:xfrm>
            <a:off x="417512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55" name="Oval 79"/>
          <p:cNvSpPr/>
          <p:nvPr/>
        </p:nvSpPr>
        <p:spPr>
          <a:xfrm>
            <a:off x="417512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856" name="AutoShape 80"/>
          <p:cNvCxnSpPr>
            <a:stCxn id="75852" idx="6"/>
            <a:endCxn id="75851" idx="2"/>
          </p:cNvCxnSpPr>
          <p:nvPr/>
        </p:nvCxnSpPr>
        <p:spPr>
          <a:xfrm flipH="1" flipV="1">
            <a:off x="417512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57" name="AutoShape 81"/>
          <p:cNvCxnSpPr>
            <a:stCxn id="75855" idx="6"/>
            <a:endCxn id="75854" idx="2"/>
          </p:cNvCxnSpPr>
          <p:nvPr/>
        </p:nvCxnSpPr>
        <p:spPr>
          <a:xfrm flipH="1" flipV="1">
            <a:off x="417512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58" name="AutoShape 82"/>
          <p:cNvCxnSpPr>
            <a:stCxn id="75853" idx="6"/>
            <a:endCxn id="75852" idx="2"/>
          </p:cNvCxnSpPr>
          <p:nvPr/>
        </p:nvCxnSpPr>
        <p:spPr>
          <a:xfrm flipH="1" flipV="1">
            <a:off x="417512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5859" name="AutoShape 83"/>
          <p:cNvCxnSpPr>
            <a:stCxn id="75854" idx="6"/>
            <a:endCxn id="75853" idx="2"/>
          </p:cNvCxnSpPr>
          <p:nvPr/>
        </p:nvCxnSpPr>
        <p:spPr>
          <a:xfrm flipH="1" flipV="1">
            <a:off x="417512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68" name="AutoShape 84"/>
          <p:cNvCxnSpPr>
            <a:stCxn id="75780" idx="0"/>
            <a:endCxn id="75853" idx="0"/>
          </p:cNvCxnSpPr>
          <p:nvPr/>
        </p:nvCxnSpPr>
        <p:spPr>
          <a:xfrm rot="-5400000" flipH="1" flipV="1">
            <a:off x="5849938" y="1971675"/>
            <a:ext cx="1587" cy="2989263"/>
          </a:xfrm>
          <a:prstGeom prst="curvedConnector3">
            <a:avLst>
              <a:gd name="adj1" fmla="val -57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69" name="AutoShape 85"/>
          <p:cNvCxnSpPr>
            <a:stCxn id="75844" idx="0"/>
            <a:endCxn id="75853" idx="0"/>
          </p:cNvCxnSpPr>
          <p:nvPr/>
        </p:nvCxnSpPr>
        <p:spPr>
          <a:xfrm rot="-5400000" flipH="1" flipV="1">
            <a:off x="5475288" y="2344738"/>
            <a:ext cx="1587" cy="2241550"/>
          </a:xfrm>
          <a:prstGeom prst="curvedConnector3">
            <a:avLst>
              <a:gd name="adj1" fmla="val -42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0" name="AutoShape 86"/>
          <p:cNvCxnSpPr>
            <a:stCxn id="75808" idx="0"/>
            <a:endCxn id="75853" idx="0"/>
          </p:cNvCxnSpPr>
          <p:nvPr/>
        </p:nvCxnSpPr>
        <p:spPr>
          <a:xfrm rot="-5400000" flipH="1" flipV="1">
            <a:off x="5102225" y="2719388"/>
            <a:ext cx="1588" cy="1493837"/>
          </a:xfrm>
          <a:prstGeom prst="curvedConnector3">
            <a:avLst>
              <a:gd name="adj1" fmla="val -279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1" name="AutoShape 87"/>
          <p:cNvCxnSpPr>
            <a:stCxn id="75826" idx="0"/>
            <a:endCxn id="75853" idx="0"/>
          </p:cNvCxnSpPr>
          <p:nvPr/>
        </p:nvCxnSpPr>
        <p:spPr>
          <a:xfrm rot="-5400000" flipH="1" flipV="1">
            <a:off x="4729163" y="3092450"/>
            <a:ext cx="1587" cy="747713"/>
          </a:xfrm>
          <a:prstGeom prst="curvedConnector3">
            <a:avLst>
              <a:gd name="adj1" fmla="val -144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2" name="AutoShape 88"/>
          <p:cNvCxnSpPr>
            <a:stCxn id="75853" idx="4"/>
            <a:endCxn id="75817" idx="4"/>
          </p:cNvCxnSpPr>
          <p:nvPr/>
        </p:nvCxnSpPr>
        <p:spPr>
          <a:xfrm rot="5400000">
            <a:off x="3981450" y="3452813"/>
            <a:ext cx="1588" cy="747712"/>
          </a:xfrm>
          <a:prstGeom prst="curvedConnector3">
            <a:avLst>
              <a:gd name="adj1" fmla="val 143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3" name="AutoShape 89"/>
          <p:cNvCxnSpPr>
            <a:stCxn id="75853" idx="4"/>
            <a:endCxn id="75835" idx="4"/>
          </p:cNvCxnSpPr>
          <p:nvPr/>
        </p:nvCxnSpPr>
        <p:spPr>
          <a:xfrm rot="5400000">
            <a:off x="3608388" y="3079750"/>
            <a:ext cx="1587" cy="1493838"/>
          </a:xfrm>
          <a:prstGeom prst="curvedConnector3">
            <a:avLst>
              <a:gd name="adj1" fmla="val 266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4" name="AutoShape 90"/>
          <p:cNvCxnSpPr>
            <a:stCxn id="75853" idx="4"/>
            <a:endCxn id="75799" idx="4"/>
          </p:cNvCxnSpPr>
          <p:nvPr/>
        </p:nvCxnSpPr>
        <p:spPr>
          <a:xfrm rot="5400000">
            <a:off x="3233738" y="2705100"/>
            <a:ext cx="1587" cy="2241550"/>
          </a:xfrm>
          <a:prstGeom prst="curvedConnector3">
            <a:avLst>
              <a:gd name="adj1" fmla="val 40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075" name="AutoShape 91"/>
          <p:cNvCxnSpPr>
            <a:stCxn id="75853" idx="4"/>
            <a:endCxn id="75790" idx="4"/>
          </p:cNvCxnSpPr>
          <p:nvPr/>
        </p:nvCxnSpPr>
        <p:spPr>
          <a:xfrm rot="5400000">
            <a:off x="2860675" y="2332038"/>
            <a:ext cx="1588" cy="2987675"/>
          </a:xfrm>
          <a:prstGeom prst="curvedConnector3">
            <a:avLst>
              <a:gd name="adj1" fmla="val 56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076" name="AutoShape 92"/>
              <p:cNvSpPr>
                <a:spLocks noChangeArrowheads="1"/>
              </p:cNvSpPr>
              <p:nvPr/>
            </p:nvSpPr>
            <p:spPr bwMode="auto">
              <a:xfrm>
                <a:off x="1256408" y="5705162"/>
                <a:ext cx="5904656" cy="823266"/>
              </a:xfrm>
              <a:prstGeom prst="wedgeRectCallout">
                <a:avLst>
                  <a:gd name="adj1" fmla="val 3527"/>
                  <a:gd name="adj2" fmla="val -275913"/>
                </a:avLst>
              </a:prstGeom>
              <a:solidFill>
                <a:schemeClr val="bg1"/>
              </a:solidFill>
              <a:ln w="28575" cmpd="sng">
                <a:solidFill>
                  <a:schemeClr val="tx1"/>
                </a:solidFill>
                <a:miter lim="800000"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时间复杂性：</a:t>
                </a:r>
                <a14:m>
                  <m:oMath xmlns:m="http://schemas.openxmlformats.org/officeDocument/2006/math">
                    <m:r>
                      <a:rPr kumimoji="1" lang="en-US" altLang="zh-CN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kumimoji="1" lang="en-US" altLang="zh-CN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kumimoji="1" lang="en-US" altLang="zh-CN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kumimoji="1"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kumimoji="1"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l" eaLnBrk="1" hangingPunct="1">
                  <a:defRPr/>
                </a:pPr>
                <a:r>
                  <a:rPr kumimoji="1" lang="zh-CN" altLang="en-US" b="1" dirty="0">
                    <a:solidFill>
                      <a:srgbClr val="8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原始问题规模是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，现在问题规模是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076" name="AutoShap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6408" y="5705162"/>
                <a:ext cx="5904656" cy="823266"/>
              </a:xfrm>
              <a:prstGeom prst="wedgeRectCallout">
                <a:avLst>
                  <a:gd name="adj1" fmla="val 3527"/>
                  <a:gd name="adj2" fmla="val -275913"/>
                </a:avLst>
              </a:prstGeom>
              <a:blipFill rotWithShape="1">
                <a:blip r:embed="rId1"/>
                <a:stretch>
                  <a:fillRect l="-243" t="-231203" r="-234" b="-36793"/>
                </a:stretch>
              </a:blipFill>
              <a:ln w="28575" cmpd="sng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869" name="Oval 93"/>
          <p:cNvSpPr/>
          <p:nvPr/>
        </p:nvSpPr>
        <p:spPr>
          <a:xfrm>
            <a:off x="7885113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70" name="Oval 94"/>
          <p:cNvSpPr/>
          <p:nvPr/>
        </p:nvSpPr>
        <p:spPr>
          <a:xfrm>
            <a:off x="7885113" y="27813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5871" name="Oval 95"/>
          <p:cNvSpPr/>
          <p:nvPr/>
        </p:nvSpPr>
        <p:spPr>
          <a:xfrm>
            <a:off x="7885113" y="3500438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第三步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递归调用算法求得这些中位数的中位数（</a:t>
            </a:r>
            <a:r>
              <a:rPr lang="en-US" altLang="zh-CN" sz="2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MoM</a:t>
            </a:r>
            <a:r>
              <a:rPr lang="zh-CN" altLang="en-US" sz="24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 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7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3"/>
          <p:cNvSpPr/>
          <p:nvPr/>
        </p:nvSpPr>
        <p:spPr>
          <a:xfrm>
            <a:off x="417512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7" name="Oval 4"/>
          <p:cNvSpPr/>
          <p:nvPr/>
        </p:nvSpPr>
        <p:spPr>
          <a:xfrm>
            <a:off x="1116013" y="2205038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&gt; MoM</a:t>
            </a:r>
            <a:endParaRPr lang="en-US" altLang="zh-CN" sz="1800" dirty="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98" name="Oval 5"/>
          <p:cNvSpPr/>
          <p:nvPr/>
        </p:nvSpPr>
        <p:spPr>
          <a:xfrm>
            <a:off x="4716463" y="2205038"/>
            <a:ext cx="2879725" cy="2879725"/>
          </a:xfrm>
          <a:prstGeom prst="ellipse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&lt; MoM</a:t>
            </a:r>
            <a:endParaRPr lang="en-US" altLang="zh-CN" sz="1800" dirty="0">
              <a:latin typeface="Tahoma" panose="020B0604030504040204" pitchFamily="34" charset="0"/>
              <a:ea typeface="PMingLiU" panose="02020500000000000000" pitchFamily="18" charset="-120"/>
            </a:endParaRPr>
          </a:p>
        </p:txBody>
      </p:sp>
      <p:sp>
        <p:nvSpPr>
          <p:cNvPr id="99" name="AutoShape 6"/>
          <p:cNvSpPr/>
          <p:nvPr/>
        </p:nvSpPr>
        <p:spPr>
          <a:xfrm>
            <a:off x="3492500" y="2000250"/>
            <a:ext cx="1584325" cy="574675"/>
          </a:xfrm>
          <a:prstGeom prst="wedgeEllipseCallout">
            <a:avLst>
              <a:gd name="adj1" fmla="val 903"/>
              <a:gd name="adj2" fmla="val 184255"/>
            </a:avLst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1800" dirty="0">
                <a:latin typeface="Tahoma" panose="020B0604030504040204" pitchFamily="34" charset="0"/>
                <a:ea typeface="PMingLiU" panose="02020500000000000000" pitchFamily="18" charset="-120"/>
              </a:rPr>
              <a:t>MoM </a:t>
            </a:r>
            <a:r>
              <a:rPr lang="en-US" altLang="zh-CN" sz="1800" i="1" dirty="0">
                <a:solidFill>
                  <a:srgbClr val="FF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x</a:t>
            </a:r>
            <a:endParaRPr lang="en-US" altLang="zh-CN" sz="1800" i="1" dirty="0">
              <a:solidFill>
                <a:srgbClr val="FF0000"/>
              </a:solidFill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grpSp>
        <p:nvGrpSpPr>
          <p:cNvPr id="100" name="Group 7"/>
          <p:cNvGrpSpPr>
            <a:grpSpLocks noChangeAspect="1"/>
          </p:cNvGrpSpPr>
          <p:nvPr/>
        </p:nvGrpSpPr>
        <p:grpSpPr>
          <a:xfrm>
            <a:off x="2332038" y="5292725"/>
            <a:ext cx="368300" cy="223838"/>
            <a:chOff x="0" y="0"/>
            <a:chExt cx="232" cy="1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 Box 8"/>
                <p:cNvSpPr txBox="1">
                  <a:spLocks noChangeAspect="1"/>
                </p:cNvSpPr>
                <p:nvPr/>
              </p:nvSpPr>
              <p:spPr>
                <a:xfrm>
                  <a:off x="0" y="1"/>
                  <a:ext cx="132" cy="1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171450" rIns="0" bIns="0" anchor="b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𝑋</m:t>
                        </m:r>
                      </m:oMath>
                    </m:oMathPara>
                  </a14:m>
                  <a:endParaRPr lang="en-US" altLang="zh-CN" sz="2000" dirty="0">
                    <a:latin typeface="Times New Roman" panose="02020603050405020304" pitchFamily="18" charset="0"/>
                    <a:ea typeface="PMingLiU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101" name="Text 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"/>
                  <a:ext cx="132" cy="108"/>
                </a:xfrm>
                <a:prstGeom prst="rect">
                  <a:avLst/>
                </a:prstGeom>
                <a:blipFill rotWithShape="1">
                  <a:blip r:embed="rId1"/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 Box 9"/>
            <p:cNvSpPr txBox="1">
              <a:spLocks noChangeAspect="1"/>
            </p:cNvSpPr>
            <p:nvPr/>
          </p:nvSpPr>
          <p:spPr>
            <a:xfrm>
              <a:off x="132" y="69"/>
              <a:ext cx="100" cy="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01600" rIns="0" bIns="1270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400" dirty="0">
                  <a:latin typeface="Times New Roman" panose="02020603050405020304" pitchFamily="18" charset="0"/>
                  <a:ea typeface="PMingLiU" panose="02020500000000000000" pitchFamily="18" charset="-120"/>
                </a:rPr>
                <a:t>&gt;</a:t>
              </a:r>
              <a:endParaRPr lang="en-US" altLang="zh-CN" sz="1400" dirty="0">
                <a:latin typeface="Times New Roman" panose="02020603050405020304" pitchFamily="18" charset="0"/>
                <a:ea typeface="PMingLiU" panose="02020500000000000000" pitchFamily="18" charset="-120"/>
              </a:endParaRPr>
            </a:p>
          </p:txBody>
        </p:sp>
        <p:sp>
          <p:nvSpPr>
            <p:cNvPr id="103" name="Rectangle 10"/>
            <p:cNvSpPr>
              <a:spLocks noChangeAspect="1"/>
            </p:cNvSpPr>
            <p:nvPr/>
          </p:nvSpPr>
          <p:spPr>
            <a:xfrm>
              <a:off x="0" y="0"/>
              <a:ext cx="232" cy="14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 cap="flat" cmpd="sng">
              <a:solidFill>
                <a:schemeClr val="tx1">
                  <a:alpha val="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4" name="Group 11"/>
          <p:cNvGrpSpPr>
            <a:grpSpLocks noChangeAspect="1"/>
          </p:cNvGrpSpPr>
          <p:nvPr/>
        </p:nvGrpSpPr>
        <p:grpSpPr>
          <a:xfrm>
            <a:off x="6011863" y="5294313"/>
            <a:ext cx="368300" cy="222250"/>
            <a:chOff x="0" y="1"/>
            <a:chExt cx="232" cy="1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 Box 12"/>
                <p:cNvSpPr txBox="1">
                  <a:spLocks noChangeAspect="1"/>
                </p:cNvSpPr>
                <p:nvPr/>
              </p:nvSpPr>
              <p:spPr>
                <a:xfrm>
                  <a:off x="0" y="1"/>
                  <a:ext cx="132" cy="1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171450" rIns="0" bIns="0" anchor="b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PMingLiU" panose="02020500000000000000" pitchFamily="18" charset="-120"/>
                          </a:rPr>
                          <m:t>𝑋</m:t>
                        </m:r>
                      </m:oMath>
                    </m:oMathPara>
                  </a14:m>
                  <a:endParaRPr lang="en-US" altLang="zh-CN" sz="2000" dirty="0">
                    <a:latin typeface="cmmi10"/>
                    <a:ea typeface="PMingLiU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105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"/>
                  <a:ext cx="132" cy="108"/>
                </a:xfrm>
                <a:prstGeom prst="rect">
                  <a:avLst/>
                </a:prstGeom>
                <a:blipFill rotWithShape="1">
                  <a:blip r:embed="rId2"/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Text Box 13"/>
            <p:cNvSpPr txBox="1">
              <a:spLocks noChangeAspect="1"/>
            </p:cNvSpPr>
            <p:nvPr/>
          </p:nvSpPr>
          <p:spPr>
            <a:xfrm>
              <a:off x="132" y="69"/>
              <a:ext cx="100" cy="7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101600" rIns="0" bIns="12700" anchor="b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en-US" altLang="zh-CN" sz="1400" dirty="0">
                  <a:latin typeface="cmmi7"/>
                  <a:ea typeface="PMingLiU" panose="02020500000000000000" pitchFamily="18" charset="-120"/>
                </a:rPr>
                <a:t>&lt;</a:t>
              </a:r>
              <a:endParaRPr lang="en-US" altLang="zh-CN" sz="1400" dirty="0">
                <a:latin typeface="cmmi7"/>
                <a:ea typeface="PMingLiU" panose="02020500000000000000" pitchFamily="18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 Box 15"/>
              <p:cNvSpPr txBox="1">
                <a:spLocks noChangeArrowheads="1"/>
              </p:cNvSpPr>
              <p:nvPr/>
            </p:nvSpPr>
            <p:spPr bwMode="auto">
              <a:xfrm>
                <a:off x="2951163" y="5638800"/>
                <a:ext cx="2665413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时间复杂性</a:t>
                </a:r>
                <a14:m>
                  <m:oMath xmlns:m="http://schemas.openxmlformats.org/officeDocument/2006/math">
                    <m:r>
                      <a:rPr kumimoji="1" lang="en-US" altLang="zh-CN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1163" y="5638800"/>
                <a:ext cx="266541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2" b="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第四步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MoM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完成划分 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035" name="Text Box 132"/>
              <p:cNvSpPr txBox="1">
                <a:spLocks noChangeArrowheads="1"/>
              </p:cNvSpPr>
              <p:nvPr/>
            </p:nvSpPr>
            <p:spPr bwMode="auto">
              <a:xfrm>
                <a:off x="323528" y="872808"/>
                <a:ext cx="8352928" cy="1569660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spcBef>
                    <a:spcPct val="50000"/>
                  </a:spcBef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是中位数的中位数（</a:t>
                </a:r>
                <a:r>
                  <a:rPr kumimoji="1" lang="en-US" altLang="zh-C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MoM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），划分完成后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的下标为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，则返回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zh-CN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，则在第一个部分递归选取第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kumimoji="1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035" name="Text 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872808"/>
                <a:ext cx="8352928" cy="1569660"/>
              </a:xfrm>
              <a:prstGeom prst="rect">
                <a:avLst/>
              </a:prstGeom>
              <a:blipFill rotWithShape="1">
                <a:blip r:embed="rId1"/>
                <a:stretch>
                  <a:fillRect l="-156" t="-829" r="-147" b="-79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第五步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652058" y="3140968"/>
                <a:ext cx="1760995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58" y="3140968"/>
                <a:ext cx="1760995" cy="914096"/>
              </a:xfrm>
              <a:prstGeom prst="rect">
                <a:avLst/>
              </a:prstGeom>
              <a:blipFill rotWithShape="1">
                <a:blip r:embed="rId2"/>
                <a:stretch>
                  <a:fillRect l="-17" t="-28" r="2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1047149" y="5098788"/>
            <a:ext cx="7505323" cy="0"/>
          </a:xfrm>
          <a:prstGeom prst="straightConnector1">
            <a:avLst/>
          </a:prstGeom>
          <a:ln w="508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7149" y="4641588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519707" y="4641588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16859" y="4663436"/>
                <a:ext cx="8845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9" y="4663436"/>
                <a:ext cx="884538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2" t="-11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8276050" y="5217434"/>
                <a:ext cx="48731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050" y="5217434"/>
                <a:ext cx="487313" cy="677108"/>
              </a:xfrm>
              <a:prstGeom prst="rect">
                <a:avLst/>
              </a:prstGeom>
              <a:blipFill rotWithShape="1">
                <a:blip r:embed="rId4"/>
                <a:stretch>
                  <a:fillRect l="-19" t="-40" r="-186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899592" y="5229200"/>
                <a:ext cx="4664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229200"/>
                <a:ext cx="466474" cy="677108"/>
              </a:xfrm>
              <a:prstGeom prst="rect">
                <a:avLst/>
              </a:prstGeom>
              <a:blipFill rotWithShape="1">
                <a:blip r:embed="rId5"/>
                <a:stretch>
                  <a:fillRect l="-93" t="-90" r="-1050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4666164" y="4598045"/>
            <a:ext cx="0" cy="45720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146666" y="4098607"/>
            <a:ext cx="519498" cy="455895"/>
          </a:xfrm>
          <a:prstGeom prst="straightConnector1">
            <a:avLst/>
          </a:prstGeom>
          <a:ln w="41275">
            <a:solidFill>
              <a:srgbClr val="00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994769" y="5990085"/>
                <a:ext cx="114710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990085"/>
                <a:ext cx="114710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21" t="-23" r="4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>
            <a:off x="6715695" y="4598045"/>
            <a:ext cx="0" cy="457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6817627" y="5279880"/>
            <a:ext cx="634693" cy="70531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67" y="5224350"/>
            <a:ext cx="5806037" cy="336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2836368" y="5599531"/>
                <a:ext cx="288775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lvl="1">
                  <a:defRPr/>
                </a:pPr>
                <a:r>
                  <a:rPr kumimoji="1" lang="zh-CN" altLang="en-US" sz="24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在第一个部分递归选取第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sz="24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kumimoji="1" lang="zh-CN" altLang="en-US" sz="24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68" y="5599531"/>
                <a:ext cx="2887759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6" t="-12" r="8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050103" y="2781013"/>
            <a:ext cx="39143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如果</a:t>
            </a:r>
            <a:r>
              <a:rPr lang="en-US" altLang="zh-CN" sz="2000" dirty="0" err="1"/>
              <a:t>i</a:t>
            </a:r>
            <a:r>
              <a:rPr lang="en-US" altLang="zh-CN" sz="2000" dirty="0"/>
              <a:t>&lt;k, </a:t>
            </a:r>
            <a:r>
              <a:rPr lang="zh-CN" altLang="en-US" sz="2000" dirty="0"/>
              <a:t>说明找的中位数过头了，太大了，这时候只要在</a:t>
            </a:r>
            <a:r>
              <a:rPr lang="en-US" altLang="zh-CN" sz="2000" dirty="0"/>
              <a:t>1~k</a:t>
            </a:r>
            <a:r>
              <a:rPr lang="zh-CN" altLang="en-US" sz="2000" dirty="0"/>
              <a:t>之间选第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大的数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3" grpId="0" animBg="1"/>
      <p:bldP spid="37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035" name="Text Box 132"/>
              <p:cNvSpPr txBox="1">
                <a:spLocks noChangeArrowheads="1"/>
              </p:cNvSpPr>
              <p:nvPr/>
            </p:nvSpPr>
            <p:spPr bwMode="auto">
              <a:xfrm>
                <a:off x="323528" y="872808"/>
                <a:ext cx="8352928" cy="212365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algn="l" eaLnBrk="1" hangingPunct="1">
                  <a:spcBef>
                    <a:spcPct val="50000"/>
                  </a:spcBef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是中位数的中位数（</a:t>
                </a:r>
                <a:r>
                  <a:rPr kumimoji="1" lang="en-US" altLang="zh-C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MoM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），划分完成后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的下标为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，则返回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kumimoji="1" lang="en-US" altLang="zh-CN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zh-CN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，则在第一个部分递归选取第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kumimoji="1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  如果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则在第三个部分递归选取第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1"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kumimoji="1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035" name="Text 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872808"/>
                <a:ext cx="8352928" cy="2123658"/>
              </a:xfrm>
              <a:prstGeom prst="rect">
                <a:avLst/>
              </a:prstGeom>
              <a:blipFill rotWithShape="1">
                <a:blip r:embed="rId1"/>
                <a:stretch>
                  <a:fillRect l="-156" t="-613" r="-147" b="-57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第五步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递归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652058" y="3140968"/>
                <a:ext cx="1760995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58" y="3140968"/>
                <a:ext cx="1760995" cy="914096"/>
              </a:xfrm>
              <a:prstGeom prst="rect">
                <a:avLst/>
              </a:prstGeom>
              <a:blipFill rotWithShape="1">
                <a:blip r:embed="rId2"/>
                <a:stretch>
                  <a:fillRect l="-17" t="-28" r="2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1047149" y="5098788"/>
            <a:ext cx="7505323" cy="0"/>
          </a:xfrm>
          <a:prstGeom prst="straightConnector1">
            <a:avLst/>
          </a:prstGeom>
          <a:ln w="508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047149" y="4641588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519707" y="4641588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16859" y="4663436"/>
                <a:ext cx="8845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9" y="4663436"/>
                <a:ext cx="884538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2" t="-11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8276050" y="5217434"/>
                <a:ext cx="48731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050" y="5217434"/>
                <a:ext cx="487313" cy="677108"/>
              </a:xfrm>
              <a:prstGeom prst="rect">
                <a:avLst/>
              </a:prstGeom>
              <a:blipFill rotWithShape="1">
                <a:blip r:embed="rId4"/>
                <a:stretch>
                  <a:fillRect l="-19" t="-40" r="-186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899592" y="5229200"/>
                <a:ext cx="46647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229200"/>
                <a:ext cx="466474" cy="677108"/>
              </a:xfrm>
              <a:prstGeom prst="rect">
                <a:avLst/>
              </a:prstGeom>
              <a:blipFill rotWithShape="1">
                <a:blip r:embed="rId5"/>
                <a:stretch>
                  <a:fillRect l="-93" t="-90" r="-1050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/>
          <p:nvPr/>
        </p:nvCxnSpPr>
        <p:spPr>
          <a:xfrm>
            <a:off x="4666164" y="4598045"/>
            <a:ext cx="0" cy="457200"/>
          </a:xfrm>
          <a:prstGeom prst="line">
            <a:avLst/>
          </a:prstGeom>
          <a:ln w="508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146666" y="4098607"/>
            <a:ext cx="519498" cy="455895"/>
          </a:xfrm>
          <a:prstGeom prst="straightConnector1">
            <a:avLst/>
          </a:prstGeom>
          <a:ln w="41275">
            <a:solidFill>
              <a:srgbClr val="00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678692" y="5659267"/>
                <a:ext cx="114710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692" y="5659267"/>
                <a:ext cx="1147109" cy="553998"/>
              </a:xfrm>
              <a:prstGeom prst="rect">
                <a:avLst/>
              </a:prstGeom>
              <a:blipFill rotWithShape="1">
                <a:blip r:embed="rId6"/>
                <a:stretch>
                  <a:fillRect l="-34" t="-27" r="4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>
            <a:off x="2843808" y="4598045"/>
            <a:ext cx="0" cy="457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2123727" y="5158746"/>
            <a:ext cx="720081" cy="4677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800" y="5224350"/>
            <a:ext cx="5806037" cy="336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4659208" y="5626503"/>
                <a:ext cx="288775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lvl="1">
                  <a:defRPr/>
                </a:pPr>
                <a:r>
                  <a:rPr kumimoji="1" lang="zh-CN" altLang="en-US" sz="24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在第三个部分递归选取第</a:t>
                </a:r>
                <a14:m>
                  <m:oMath xmlns:m="http://schemas.openxmlformats.org/officeDocument/2006/math">
                    <m:r>
                      <a:rPr kumimoji="1" lang="en-US" altLang="zh-CN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kumimoji="1"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kumimoji="1" lang="en-US" altLang="zh-CN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kumimoji="1" lang="zh-CN" altLang="en-US" sz="2400" b="1" dirty="0">
                    <a:solidFill>
                      <a:schemeClr val="accent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kumimoji="1" lang="zh-CN" altLang="en-US" sz="2400" b="1" dirty="0">
                  <a:solidFill>
                    <a:schemeClr val="accent2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08" y="5626503"/>
                <a:ext cx="2887759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7" t="-48" r="2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3" grpId="0" animBg="1"/>
      <p:bldP spid="3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1484784"/>
                <a:ext cx="8928992" cy="41687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l">
                  <a:defRPr/>
                </a:pP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3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Select</a:t>
                </a:r>
                <a:r>
                  <a:rPr lang="en-US" sz="3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sz="3200" dirty="0" err="1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A,i</a:t>
                </a:r>
                <a:r>
                  <a:rPr lang="en-US" sz="3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): </a:t>
                </a:r>
                <a:endParaRPr lang="en-US" sz="3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Input:  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数组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A[1,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,n],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i</a:t>
                </a:r>
                <a:r>
                  <a:rPr lang="en-US" altLang="zh-CN" sz="22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n</a:t>
                </a:r>
                <a:endParaRPr lang="en-US" altLang="zh-CN" sz="2200" dirty="0">
                  <a:solidFill>
                    <a:schemeClr val="tx1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A[1,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,n]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中的第</a:t>
                </a:r>
                <a:r>
                  <a:rPr lang="en-US" altLang="zh-CN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1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n/5 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    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Insertion-sort(A[(j-1)*5+1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:j*5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]);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Swap(B[j],A[(j-1)*5+3]);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Select(B[1:n/5],n/10); </a:t>
                </a:r>
                <a:endPara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partition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(A[1:n],x); </a:t>
                </a:r>
                <a:endParaRPr lang="en-US" altLang="zh-CN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IF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== 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x;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buAutoNum type="arabicPeriod" startAt="7"/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ELSE IF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&gt; 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Select(A[1:k-1],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); </a:t>
                </a:r>
                <a:endParaRPr lang="en-US" altLang="zh-CN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buAutoNum type="arabicPeriod" startAt="7"/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               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Select(A[k+1:n],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-k);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484784"/>
                <a:ext cx="8928992" cy="4168797"/>
              </a:xfrm>
              <a:prstGeom prst="rect">
                <a:avLst/>
              </a:prstGeom>
              <a:blipFill rotWithShape="1">
                <a:blip r:embed="rId1"/>
                <a:stretch>
                  <a:fillRect l="-3594" t="-4" r="5" b="-6805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065" name="Group 9"/>
          <p:cNvGrpSpPr/>
          <p:nvPr/>
        </p:nvGrpSpPr>
        <p:grpSpPr>
          <a:xfrm>
            <a:off x="5029970" y="2531216"/>
            <a:ext cx="3887788" cy="457200"/>
            <a:chOff x="0" y="0"/>
            <a:chExt cx="2449" cy="288"/>
          </a:xfrm>
        </p:grpSpPr>
        <p:sp>
          <p:nvSpPr>
            <p:cNvPr id="45066" name="Text Box 4"/>
            <p:cNvSpPr txBox="1">
              <a:spLocks noChangeArrowheads="1"/>
            </p:cNvSpPr>
            <p:nvPr/>
          </p:nvSpPr>
          <p:spPr bwMode="auto">
            <a:xfrm>
              <a:off x="1679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第一步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8861" name="Line 13"/>
            <p:cNvSpPr/>
            <p:nvPr/>
          </p:nvSpPr>
          <p:spPr>
            <a:xfrm flipH="1">
              <a:off x="0" y="181"/>
              <a:ext cx="1769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5068" name="Group 12"/>
          <p:cNvGrpSpPr/>
          <p:nvPr/>
        </p:nvGrpSpPr>
        <p:grpSpPr>
          <a:xfrm>
            <a:off x="5401786" y="3640985"/>
            <a:ext cx="3598862" cy="457200"/>
            <a:chOff x="0" y="0"/>
            <a:chExt cx="2267" cy="288"/>
          </a:xfrm>
        </p:grpSpPr>
        <p:sp>
          <p:nvSpPr>
            <p:cNvPr id="45069" name="Text Box 6"/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第三步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8859" name="Line 15"/>
            <p:cNvSpPr/>
            <p:nvPr/>
          </p:nvSpPr>
          <p:spPr>
            <a:xfrm flipH="1">
              <a:off x="0" y="181"/>
              <a:ext cx="154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5071" name="Group 15"/>
          <p:cNvGrpSpPr/>
          <p:nvPr/>
        </p:nvGrpSpPr>
        <p:grpSpPr>
          <a:xfrm>
            <a:off x="5401786" y="4072785"/>
            <a:ext cx="3598862" cy="457200"/>
            <a:chOff x="0" y="0"/>
            <a:chExt cx="2267" cy="288"/>
          </a:xfrm>
        </p:grpSpPr>
        <p:sp>
          <p:nvSpPr>
            <p:cNvPr id="45072" name="Text Box 7"/>
            <p:cNvSpPr txBox="1">
              <a:spLocks noChangeArrowheads="1"/>
            </p:cNvSpPr>
            <p:nvPr/>
          </p:nvSpPr>
          <p:spPr bwMode="auto">
            <a:xfrm>
              <a:off x="1497" y="0"/>
              <a:ext cx="7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第四步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8857" name="Line 17"/>
            <p:cNvSpPr/>
            <p:nvPr/>
          </p:nvSpPr>
          <p:spPr>
            <a:xfrm flipH="1">
              <a:off x="0" y="182"/>
              <a:ext cx="154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5059" name="Group 3"/>
          <p:cNvGrpSpPr/>
          <p:nvPr/>
        </p:nvGrpSpPr>
        <p:grpSpPr>
          <a:xfrm>
            <a:off x="7695383" y="4580456"/>
            <a:ext cx="1511300" cy="913828"/>
            <a:chOff x="0" y="0"/>
            <a:chExt cx="952" cy="771"/>
          </a:xfrm>
        </p:grpSpPr>
        <p:sp>
          <p:nvSpPr>
            <p:cNvPr id="45060" name="Text Box 8"/>
            <p:cNvSpPr txBox="1">
              <a:spLocks noChangeArrowheads="1"/>
            </p:cNvSpPr>
            <p:nvPr/>
          </p:nvSpPr>
          <p:spPr bwMode="auto">
            <a:xfrm>
              <a:off x="182" y="183"/>
              <a:ext cx="77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第五步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061" name="AutoShape 9"/>
            <p:cNvSpPr/>
            <p:nvPr/>
          </p:nvSpPr>
          <p:spPr bwMode="auto">
            <a:xfrm>
              <a:off x="0" y="0"/>
              <a:ext cx="273" cy="771"/>
            </a:xfrm>
            <a:prstGeom prst="rightBrace">
              <a:avLst>
                <a:gd name="adj1" fmla="val 23535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480124" y="2870033"/>
            <a:ext cx="1467319" cy="913828"/>
            <a:chOff x="7480124" y="2870033"/>
            <a:chExt cx="1467319" cy="913828"/>
          </a:xfrm>
        </p:grpSpPr>
        <p:sp>
          <p:nvSpPr>
            <p:cNvPr id="45063" name="Text Box 5"/>
            <p:cNvSpPr txBox="1">
              <a:spLocks noChangeArrowheads="1"/>
            </p:cNvSpPr>
            <p:nvPr/>
          </p:nvSpPr>
          <p:spPr bwMode="auto">
            <a:xfrm>
              <a:off x="7725068" y="3075399"/>
              <a:ext cx="12223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第二步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AutoShape 9"/>
            <p:cNvSpPr/>
            <p:nvPr/>
          </p:nvSpPr>
          <p:spPr bwMode="auto">
            <a:xfrm>
              <a:off x="7480124" y="2870033"/>
              <a:ext cx="433388" cy="913828"/>
            </a:xfrm>
            <a:prstGeom prst="rightBrace">
              <a:avLst>
                <a:gd name="adj1" fmla="val 23535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1484784"/>
                <a:ext cx="8928992" cy="43534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 algn="l">
                  <a:defRPr/>
                </a:pP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Select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sz="2200" dirty="0" err="1">
                    <a:solidFill>
                      <a:srgbClr val="FF0000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A,i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): </a:t>
                </a:r>
                <a:endParaRPr lang="en-US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Input:  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数组</a:t>
                </a: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A[1,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,n],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i</a:t>
                </a:r>
                <a:r>
                  <a:rPr lang="en-US" altLang="zh-CN" sz="22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n</a:t>
                </a:r>
                <a:endParaRPr lang="en-US" altLang="zh-CN" sz="2200" dirty="0">
                  <a:solidFill>
                    <a:schemeClr val="tx1"/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Output: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A[1,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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,n]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中的第</a:t>
                </a:r>
                <a:r>
                  <a:rPr lang="en-US" altLang="zh-CN" sz="2200" dirty="0" err="1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2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大的数</a:t>
                </a:r>
                <a:endParaRPr lang="en-US" altLang="zh-CN" sz="2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For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 1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to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n/5 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     </a:t>
                </a:r>
                <a:r>
                  <a:rPr lang="en-US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InsertSort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(A[(j-1)*5+1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Wingdings" panose="05000000000000000000" pitchFamily="2" charset="2"/>
                  </a:rPr>
                  <a:t>:(j-1)*5+5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]);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Swap(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[j],A[(j-1)*5+3]);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Select(B[1:n/5],n/10); </a:t>
                </a:r>
                <a:endPara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 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</a:t>
                </a:r>
                <a:r>
                  <a:rPr lang="en-US" altLang="zh-CN" sz="2200" b="1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partition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(A[1:n],x); </a:t>
                </a:r>
                <a:endParaRPr lang="en-US" altLang="zh-CN" sz="22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IF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= 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 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x;</a:t>
                </a:r>
                <a:endParaRPr lang="en-US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buAutoNum type="arabicPeriod" startAt="7"/>
                  <a:defRPr/>
                </a:pP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ELSE IF 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k &gt; 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THEN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Select(A[1:k-1],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); </a:t>
                </a:r>
                <a:endParaRPr lang="en-US" altLang="zh-CN" sz="2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buAutoNum type="arabicPeriod" startAt="7"/>
                  <a:defRPr/>
                </a:pPr>
                <a:r>
                  <a:rPr lang="en-US" sz="2200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ELSE               return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Select(A[k+1:n],</a:t>
                </a:r>
                <a:r>
                  <a:rPr lang="en-US" altLang="zh-CN" sz="2200" dirty="0" err="1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2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-k);</a:t>
                </a:r>
                <a:r>
                  <a:rPr lang="en-US" altLang="zh-CN" sz="22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endParaRPr lang="en-US" altLang="zh-CN" sz="22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484784"/>
                <a:ext cx="8928992" cy="4353463"/>
              </a:xfrm>
              <a:prstGeom prst="rect">
                <a:avLst/>
              </a:prstGeom>
              <a:blipFill rotWithShape="1">
                <a:blip r:embed="rId1"/>
                <a:stretch>
                  <a:fillRect l="-3594" t="-4" r="5" b="-651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063" name="Text Box 5"/>
              <p:cNvSpPr txBox="1">
                <a:spLocks noChangeArrowheads="1"/>
              </p:cNvSpPr>
              <p:nvPr/>
            </p:nvSpPr>
            <p:spPr bwMode="auto">
              <a:xfrm>
                <a:off x="7742531" y="3075399"/>
                <a:ext cx="1222373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spcBef>
                    <a:spcPct val="5000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kumimoji="1" lang="zh-CN" altLang="en-US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06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2531" y="3075399"/>
                <a:ext cx="1222373" cy="461963"/>
              </a:xfrm>
              <a:prstGeom prst="rect">
                <a:avLst/>
              </a:prstGeom>
              <a:blipFill rotWithShape="1">
                <a:blip r:embed="rId2"/>
                <a:stretch>
                  <a:fillRect l="-50" t="-20" r="50" b="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068" name="Group 12"/>
          <p:cNvGrpSpPr/>
          <p:nvPr/>
        </p:nvGrpSpPr>
        <p:grpSpPr>
          <a:xfrm>
            <a:off x="5401786" y="3572723"/>
            <a:ext cx="3598862" cy="644525"/>
            <a:chOff x="0" y="-43"/>
            <a:chExt cx="2267" cy="4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069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497" y="-43"/>
                  <a:ext cx="770" cy="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lvl="0" eaLnBrk="1" hangingPunct="1">
                    <a:spcBef>
                      <a:spcPct val="50000"/>
                    </a:spcBef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kumimoji="1"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kumimoji="1" lang="en-US" altLang="zh-CN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kumimoji="1" lang="en-US" altLang="zh-CN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楷体" panose="02010609060101010101" pitchFamily="49" charset="-122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oMath>
                    </m:oMathPara>
                  </a14:m>
                  <a:endParaRPr kumimoji="1"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5069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7" y="-43"/>
                  <a:ext cx="770" cy="406"/>
                </a:xfrm>
                <a:prstGeom prst="rect">
                  <a:avLst/>
                </a:prstGeom>
                <a:blipFill rotWithShape="1">
                  <a:blip r:embed="rId3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859" name="Line 15"/>
            <p:cNvSpPr/>
            <p:nvPr/>
          </p:nvSpPr>
          <p:spPr>
            <a:xfrm flipH="1">
              <a:off x="0" y="181"/>
              <a:ext cx="1372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5071" name="Group 15"/>
          <p:cNvGrpSpPr/>
          <p:nvPr/>
        </p:nvGrpSpPr>
        <p:grpSpPr>
          <a:xfrm>
            <a:off x="5401786" y="4293096"/>
            <a:ext cx="3598862" cy="457200"/>
            <a:chOff x="0" y="0"/>
            <a:chExt cx="2267" cy="2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07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497" y="0"/>
                  <a:ext cx="77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lvl="0" eaLnBrk="1" hangingPunct="1">
                    <a:spcBef>
                      <a:spcPct val="50000"/>
                    </a:spcBef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5072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7" y="0"/>
                  <a:ext cx="770" cy="288"/>
                </a:xfrm>
                <a:prstGeom prst="rect">
                  <a:avLst/>
                </a:prstGeom>
                <a:blipFill rotWithShape="1">
                  <a:blip r:embed="rId4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857" name="Line 17"/>
            <p:cNvSpPr/>
            <p:nvPr/>
          </p:nvSpPr>
          <p:spPr>
            <a:xfrm flipH="1">
              <a:off x="0" y="175"/>
              <a:ext cx="1372" cy="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5059" name="Group 3"/>
          <p:cNvGrpSpPr/>
          <p:nvPr/>
        </p:nvGrpSpPr>
        <p:grpSpPr>
          <a:xfrm>
            <a:off x="7695383" y="4747420"/>
            <a:ext cx="1511300" cy="913828"/>
            <a:chOff x="0" y="0"/>
            <a:chExt cx="952" cy="771"/>
          </a:xfrm>
        </p:grpSpPr>
        <p:sp>
          <p:nvSpPr>
            <p:cNvPr id="45060" name="Text Box 8"/>
            <p:cNvSpPr txBox="1">
              <a:spLocks noChangeArrowheads="1"/>
            </p:cNvSpPr>
            <p:nvPr/>
          </p:nvSpPr>
          <p:spPr bwMode="auto">
            <a:xfrm>
              <a:off x="182" y="272"/>
              <a:ext cx="77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????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45061" name="AutoShape 9"/>
            <p:cNvSpPr/>
            <p:nvPr/>
          </p:nvSpPr>
          <p:spPr bwMode="auto">
            <a:xfrm>
              <a:off x="0" y="0"/>
              <a:ext cx="273" cy="771"/>
            </a:xfrm>
            <a:prstGeom prst="rightBrace">
              <a:avLst>
                <a:gd name="adj1" fmla="val 23535"/>
                <a:gd name="adj2" fmla="val 50000"/>
              </a:avLst>
            </a:prstGeom>
            <a:noFill/>
            <a:ln w="28575" cmpd="sng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算法分析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9"/>
          <p:cNvSpPr/>
          <p:nvPr/>
        </p:nvSpPr>
        <p:spPr bwMode="auto">
          <a:xfrm>
            <a:off x="7525731" y="2803375"/>
            <a:ext cx="433388" cy="913828"/>
          </a:xfrm>
          <a:prstGeom prst="rightBrace">
            <a:avLst>
              <a:gd name="adj1" fmla="val 23535"/>
              <a:gd name="adj2" fmla="val 50000"/>
            </a:avLst>
          </a:prstGeom>
          <a:noFill/>
          <a:ln w="28575" cmpd="sng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2"/>
          <p:cNvSpPr/>
          <p:nvPr/>
        </p:nvSpPr>
        <p:spPr>
          <a:xfrm>
            <a:off x="716438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7" name="Oval 3"/>
          <p:cNvSpPr/>
          <p:nvPr/>
        </p:nvSpPr>
        <p:spPr>
          <a:xfrm>
            <a:off x="716438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8" name="Oval 4"/>
          <p:cNvSpPr/>
          <p:nvPr/>
        </p:nvSpPr>
        <p:spPr>
          <a:xfrm>
            <a:off x="716438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9" name="Oval 5"/>
          <p:cNvSpPr/>
          <p:nvPr/>
        </p:nvSpPr>
        <p:spPr>
          <a:xfrm>
            <a:off x="716438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0" name="Oval 6"/>
          <p:cNvSpPr/>
          <p:nvPr/>
        </p:nvSpPr>
        <p:spPr>
          <a:xfrm>
            <a:off x="716438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21" name="AutoShape 7"/>
          <p:cNvCxnSpPr>
            <a:stCxn id="17" idx="6"/>
            <a:endCxn id="16" idx="2"/>
          </p:cNvCxnSpPr>
          <p:nvPr/>
        </p:nvCxnSpPr>
        <p:spPr>
          <a:xfrm flipH="1" flipV="1">
            <a:off x="716438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2" name="AutoShape 8"/>
          <p:cNvCxnSpPr>
            <a:stCxn id="20" idx="6"/>
            <a:endCxn id="19" idx="2"/>
          </p:cNvCxnSpPr>
          <p:nvPr/>
        </p:nvCxnSpPr>
        <p:spPr>
          <a:xfrm flipH="1" flipV="1">
            <a:off x="716438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3" name="AutoShape 9"/>
          <p:cNvCxnSpPr>
            <a:stCxn id="18" idx="6"/>
            <a:endCxn id="17" idx="2"/>
          </p:cNvCxnSpPr>
          <p:nvPr/>
        </p:nvCxnSpPr>
        <p:spPr>
          <a:xfrm flipH="1" flipV="1">
            <a:off x="716438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4" name="AutoShape 10"/>
          <p:cNvCxnSpPr>
            <a:stCxn id="19" idx="6"/>
            <a:endCxn id="18" idx="2"/>
          </p:cNvCxnSpPr>
          <p:nvPr/>
        </p:nvCxnSpPr>
        <p:spPr>
          <a:xfrm flipH="1" flipV="1">
            <a:off x="716438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5" name="Oval 12"/>
          <p:cNvSpPr/>
          <p:nvPr/>
        </p:nvSpPr>
        <p:spPr>
          <a:xfrm>
            <a:off x="1187450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6" name="Oval 13"/>
          <p:cNvSpPr/>
          <p:nvPr/>
        </p:nvSpPr>
        <p:spPr>
          <a:xfrm>
            <a:off x="1187450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7" name="Oval 14"/>
          <p:cNvSpPr/>
          <p:nvPr/>
        </p:nvSpPr>
        <p:spPr>
          <a:xfrm>
            <a:off x="1187450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8" name="Oval 15"/>
          <p:cNvSpPr/>
          <p:nvPr/>
        </p:nvSpPr>
        <p:spPr>
          <a:xfrm>
            <a:off x="1187450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9" name="Oval 16"/>
          <p:cNvSpPr/>
          <p:nvPr/>
        </p:nvSpPr>
        <p:spPr>
          <a:xfrm>
            <a:off x="1187450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0" name="AutoShape 17"/>
          <p:cNvCxnSpPr>
            <a:stCxn id="26" idx="6"/>
            <a:endCxn id="25" idx="2"/>
          </p:cNvCxnSpPr>
          <p:nvPr/>
        </p:nvCxnSpPr>
        <p:spPr>
          <a:xfrm flipH="1" flipV="1">
            <a:off x="1187450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1" name="AutoShape 18"/>
          <p:cNvCxnSpPr>
            <a:stCxn id="29" idx="6"/>
            <a:endCxn id="28" idx="2"/>
          </p:cNvCxnSpPr>
          <p:nvPr/>
        </p:nvCxnSpPr>
        <p:spPr>
          <a:xfrm flipH="1" flipV="1">
            <a:off x="1187450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2" name="AutoShape 19"/>
          <p:cNvCxnSpPr>
            <a:stCxn id="27" idx="6"/>
            <a:endCxn id="26" idx="2"/>
          </p:cNvCxnSpPr>
          <p:nvPr/>
        </p:nvCxnSpPr>
        <p:spPr>
          <a:xfrm flipH="1" flipV="1">
            <a:off x="1187450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3" name="AutoShape 20"/>
          <p:cNvCxnSpPr>
            <a:stCxn id="28" idx="6"/>
            <a:endCxn id="27" idx="2"/>
          </p:cNvCxnSpPr>
          <p:nvPr/>
        </p:nvCxnSpPr>
        <p:spPr>
          <a:xfrm flipH="1" flipV="1">
            <a:off x="1187450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34" name="Oval 21"/>
          <p:cNvSpPr/>
          <p:nvPr/>
        </p:nvSpPr>
        <p:spPr>
          <a:xfrm>
            <a:off x="193357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5" name="Oval 22"/>
          <p:cNvSpPr/>
          <p:nvPr/>
        </p:nvSpPr>
        <p:spPr>
          <a:xfrm>
            <a:off x="193357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6" name="Oval 23"/>
          <p:cNvSpPr/>
          <p:nvPr/>
        </p:nvSpPr>
        <p:spPr>
          <a:xfrm>
            <a:off x="193357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7" name="Oval 24"/>
          <p:cNvSpPr/>
          <p:nvPr/>
        </p:nvSpPr>
        <p:spPr>
          <a:xfrm>
            <a:off x="193357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8" name="Oval 25"/>
          <p:cNvSpPr/>
          <p:nvPr/>
        </p:nvSpPr>
        <p:spPr>
          <a:xfrm>
            <a:off x="193357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9" name="AutoShape 26"/>
          <p:cNvCxnSpPr>
            <a:stCxn id="35" idx="6"/>
            <a:endCxn id="34" idx="2"/>
          </p:cNvCxnSpPr>
          <p:nvPr/>
        </p:nvCxnSpPr>
        <p:spPr>
          <a:xfrm flipH="1" flipV="1">
            <a:off x="193357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" name="AutoShape 27"/>
          <p:cNvCxnSpPr>
            <a:stCxn id="38" idx="6"/>
            <a:endCxn id="37" idx="2"/>
          </p:cNvCxnSpPr>
          <p:nvPr/>
        </p:nvCxnSpPr>
        <p:spPr>
          <a:xfrm flipH="1" flipV="1">
            <a:off x="193357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1" name="AutoShape 28"/>
          <p:cNvCxnSpPr>
            <a:stCxn id="36" idx="6"/>
            <a:endCxn id="35" idx="2"/>
          </p:cNvCxnSpPr>
          <p:nvPr/>
        </p:nvCxnSpPr>
        <p:spPr>
          <a:xfrm flipH="1" flipV="1">
            <a:off x="193357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2" name="AutoShape 29"/>
          <p:cNvCxnSpPr>
            <a:stCxn id="37" idx="6"/>
            <a:endCxn id="36" idx="2"/>
          </p:cNvCxnSpPr>
          <p:nvPr/>
        </p:nvCxnSpPr>
        <p:spPr>
          <a:xfrm flipH="1" flipV="1">
            <a:off x="193357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3" name="Oval 30"/>
          <p:cNvSpPr/>
          <p:nvPr/>
        </p:nvSpPr>
        <p:spPr>
          <a:xfrm>
            <a:off x="5668963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4" name="Oval 31"/>
          <p:cNvSpPr/>
          <p:nvPr/>
        </p:nvSpPr>
        <p:spPr>
          <a:xfrm>
            <a:off x="5668963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5" name="Oval 32"/>
          <p:cNvSpPr/>
          <p:nvPr/>
        </p:nvSpPr>
        <p:spPr>
          <a:xfrm>
            <a:off x="5668963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6" name="Oval 33"/>
          <p:cNvSpPr/>
          <p:nvPr/>
        </p:nvSpPr>
        <p:spPr>
          <a:xfrm>
            <a:off x="5668963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7" name="Oval 34"/>
          <p:cNvSpPr/>
          <p:nvPr/>
        </p:nvSpPr>
        <p:spPr>
          <a:xfrm>
            <a:off x="5668963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48" name="AutoShape 35"/>
          <p:cNvCxnSpPr>
            <a:stCxn id="44" idx="6"/>
            <a:endCxn id="43" idx="2"/>
          </p:cNvCxnSpPr>
          <p:nvPr/>
        </p:nvCxnSpPr>
        <p:spPr>
          <a:xfrm flipH="1" flipV="1">
            <a:off x="5668963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9" name="AutoShape 36"/>
          <p:cNvCxnSpPr>
            <a:stCxn id="47" idx="6"/>
            <a:endCxn id="46" idx="2"/>
          </p:cNvCxnSpPr>
          <p:nvPr/>
        </p:nvCxnSpPr>
        <p:spPr>
          <a:xfrm flipH="1" flipV="1">
            <a:off x="5668963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0" name="AutoShape 37"/>
          <p:cNvCxnSpPr>
            <a:stCxn id="45" idx="6"/>
            <a:endCxn id="44" idx="2"/>
          </p:cNvCxnSpPr>
          <p:nvPr/>
        </p:nvCxnSpPr>
        <p:spPr>
          <a:xfrm flipH="1" flipV="1">
            <a:off x="5668963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1" name="AutoShape 38"/>
          <p:cNvCxnSpPr>
            <a:stCxn id="46" idx="6"/>
            <a:endCxn id="45" idx="2"/>
          </p:cNvCxnSpPr>
          <p:nvPr/>
        </p:nvCxnSpPr>
        <p:spPr>
          <a:xfrm flipH="1" flipV="1">
            <a:off x="5668963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2" name="Oval 39"/>
          <p:cNvSpPr/>
          <p:nvPr/>
        </p:nvSpPr>
        <p:spPr>
          <a:xfrm>
            <a:off x="3427413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3" name="Oval 40"/>
          <p:cNvSpPr/>
          <p:nvPr/>
        </p:nvSpPr>
        <p:spPr>
          <a:xfrm>
            <a:off x="3427413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4" name="Oval 41"/>
          <p:cNvSpPr/>
          <p:nvPr/>
        </p:nvSpPr>
        <p:spPr>
          <a:xfrm>
            <a:off x="3427413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5" name="Oval 42"/>
          <p:cNvSpPr/>
          <p:nvPr/>
        </p:nvSpPr>
        <p:spPr>
          <a:xfrm>
            <a:off x="3427413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6" name="Oval 43"/>
          <p:cNvSpPr/>
          <p:nvPr/>
        </p:nvSpPr>
        <p:spPr>
          <a:xfrm>
            <a:off x="3427413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57" name="AutoShape 44"/>
          <p:cNvCxnSpPr>
            <a:stCxn id="53" idx="6"/>
            <a:endCxn id="52" idx="2"/>
          </p:cNvCxnSpPr>
          <p:nvPr/>
        </p:nvCxnSpPr>
        <p:spPr>
          <a:xfrm flipH="1" flipV="1">
            <a:off x="3427413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8" name="AutoShape 45"/>
          <p:cNvCxnSpPr>
            <a:stCxn id="56" idx="6"/>
            <a:endCxn id="55" idx="2"/>
          </p:cNvCxnSpPr>
          <p:nvPr/>
        </p:nvCxnSpPr>
        <p:spPr>
          <a:xfrm flipH="1" flipV="1">
            <a:off x="3427413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59" name="AutoShape 46"/>
          <p:cNvCxnSpPr>
            <a:stCxn id="54" idx="6"/>
            <a:endCxn id="53" idx="2"/>
          </p:cNvCxnSpPr>
          <p:nvPr/>
        </p:nvCxnSpPr>
        <p:spPr>
          <a:xfrm flipH="1" flipV="1">
            <a:off x="3427413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0" name="AutoShape 47"/>
          <p:cNvCxnSpPr>
            <a:stCxn id="55" idx="6"/>
            <a:endCxn id="54" idx="2"/>
          </p:cNvCxnSpPr>
          <p:nvPr/>
        </p:nvCxnSpPr>
        <p:spPr>
          <a:xfrm flipH="1" flipV="1">
            <a:off x="3427413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61" name="Oval 48"/>
          <p:cNvSpPr/>
          <p:nvPr/>
        </p:nvSpPr>
        <p:spPr>
          <a:xfrm>
            <a:off x="492283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2" name="Oval 49"/>
          <p:cNvSpPr/>
          <p:nvPr/>
        </p:nvSpPr>
        <p:spPr>
          <a:xfrm>
            <a:off x="492283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3" name="Oval 50"/>
          <p:cNvSpPr/>
          <p:nvPr/>
        </p:nvSpPr>
        <p:spPr>
          <a:xfrm>
            <a:off x="492283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4" name="Oval 51"/>
          <p:cNvSpPr/>
          <p:nvPr/>
        </p:nvSpPr>
        <p:spPr>
          <a:xfrm>
            <a:off x="492283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5" name="Oval 52"/>
          <p:cNvSpPr/>
          <p:nvPr/>
        </p:nvSpPr>
        <p:spPr>
          <a:xfrm>
            <a:off x="492283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66" name="AutoShape 53"/>
          <p:cNvCxnSpPr>
            <a:stCxn id="62" idx="6"/>
            <a:endCxn id="61" idx="2"/>
          </p:cNvCxnSpPr>
          <p:nvPr/>
        </p:nvCxnSpPr>
        <p:spPr>
          <a:xfrm flipH="1" flipV="1">
            <a:off x="492283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7" name="AutoShape 54"/>
          <p:cNvCxnSpPr>
            <a:stCxn id="65" idx="6"/>
            <a:endCxn id="64" idx="2"/>
          </p:cNvCxnSpPr>
          <p:nvPr/>
        </p:nvCxnSpPr>
        <p:spPr>
          <a:xfrm flipH="1" flipV="1">
            <a:off x="492283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8" name="AutoShape 55"/>
          <p:cNvCxnSpPr>
            <a:stCxn id="63" idx="6"/>
            <a:endCxn id="62" idx="2"/>
          </p:cNvCxnSpPr>
          <p:nvPr/>
        </p:nvCxnSpPr>
        <p:spPr>
          <a:xfrm flipH="1" flipV="1">
            <a:off x="492283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69" name="AutoShape 56"/>
          <p:cNvCxnSpPr>
            <a:stCxn id="64" idx="6"/>
            <a:endCxn id="63" idx="2"/>
          </p:cNvCxnSpPr>
          <p:nvPr/>
        </p:nvCxnSpPr>
        <p:spPr>
          <a:xfrm flipH="1" flipV="1">
            <a:off x="492283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0" name="Oval 57"/>
          <p:cNvSpPr/>
          <p:nvPr/>
        </p:nvSpPr>
        <p:spPr>
          <a:xfrm>
            <a:off x="2681288" y="2133600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1" name="Oval 58"/>
          <p:cNvSpPr/>
          <p:nvPr/>
        </p:nvSpPr>
        <p:spPr>
          <a:xfrm>
            <a:off x="2681288" y="2798763"/>
            <a:ext cx="360362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2" name="Oval 59"/>
          <p:cNvSpPr/>
          <p:nvPr/>
        </p:nvSpPr>
        <p:spPr>
          <a:xfrm>
            <a:off x="2681288" y="3465513"/>
            <a:ext cx="360362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" name="Oval 60"/>
          <p:cNvSpPr/>
          <p:nvPr/>
        </p:nvSpPr>
        <p:spPr>
          <a:xfrm>
            <a:off x="2681288" y="413067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" name="Oval 61"/>
          <p:cNvSpPr/>
          <p:nvPr/>
        </p:nvSpPr>
        <p:spPr>
          <a:xfrm>
            <a:off x="2681288" y="4797425"/>
            <a:ext cx="360362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75" name="AutoShape 62"/>
          <p:cNvCxnSpPr>
            <a:stCxn id="71" idx="6"/>
            <a:endCxn id="70" idx="2"/>
          </p:cNvCxnSpPr>
          <p:nvPr/>
        </p:nvCxnSpPr>
        <p:spPr>
          <a:xfrm flipH="1" flipV="1">
            <a:off x="2681288" y="2314575"/>
            <a:ext cx="360362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6" name="AutoShape 63"/>
          <p:cNvCxnSpPr>
            <a:stCxn id="74" idx="6"/>
            <a:endCxn id="73" idx="2"/>
          </p:cNvCxnSpPr>
          <p:nvPr/>
        </p:nvCxnSpPr>
        <p:spPr>
          <a:xfrm flipH="1" flipV="1">
            <a:off x="2681288" y="4311650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7" name="AutoShape 64"/>
          <p:cNvCxnSpPr>
            <a:stCxn id="72" idx="6"/>
            <a:endCxn id="71" idx="2"/>
          </p:cNvCxnSpPr>
          <p:nvPr/>
        </p:nvCxnSpPr>
        <p:spPr>
          <a:xfrm flipH="1" flipV="1">
            <a:off x="2681288" y="2979738"/>
            <a:ext cx="360362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78" name="AutoShape 65"/>
          <p:cNvCxnSpPr>
            <a:stCxn id="73" idx="6"/>
            <a:endCxn id="72" idx="2"/>
          </p:cNvCxnSpPr>
          <p:nvPr/>
        </p:nvCxnSpPr>
        <p:spPr>
          <a:xfrm flipH="1" flipV="1">
            <a:off x="2681288" y="3646488"/>
            <a:ext cx="360362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9" name="Oval 66"/>
          <p:cNvSpPr/>
          <p:nvPr/>
        </p:nvSpPr>
        <p:spPr>
          <a:xfrm>
            <a:off x="641667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0" name="Oval 67"/>
          <p:cNvSpPr/>
          <p:nvPr/>
        </p:nvSpPr>
        <p:spPr>
          <a:xfrm>
            <a:off x="641667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1" name="Oval 68"/>
          <p:cNvSpPr/>
          <p:nvPr/>
        </p:nvSpPr>
        <p:spPr>
          <a:xfrm>
            <a:off x="641667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2" name="Oval 69"/>
          <p:cNvSpPr/>
          <p:nvPr/>
        </p:nvSpPr>
        <p:spPr>
          <a:xfrm>
            <a:off x="641667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3" name="Oval 70"/>
          <p:cNvSpPr/>
          <p:nvPr/>
        </p:nvSpPr>
        <p:spPr>
          <a:xfrm>
            <a:off x="641667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84" name="AutoShape 71"/>
          <p:cNvCxnSpPr>
            <a:stCxn id="80" idx="6"/>
            <a:endCxn id="79" idx="2"/>
          </p:cNvCxnSpPr>
          <p:nvPr/>
        </p:nvCxnSpPr>
        <p:spPr>
          <a:xfrm flipH="1" flipV="1">
            <a:off x="641667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5" name="AutoShape 72"/>
          <p:cNvCxnSpPr>
            <a:stCxn id="83" idx="6"/>
            <a:endCxn id="82" idx="2"/>
          </p:cNvCxnSpPr>
          <p:nvPr/>
        </p:nvCxnSpPr>
        <p:spPr>
          <a:xfrm flipH="1" flipV="1">
            <a:off x="641667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6" name="AutoShape 73"/>
          <p:cNvCxnSpPr>
            <a:stCxn id="81" idx="6"/>
            <a:endCxn id="80" idx="2"/>
          </p:cNvCxnSpPr>
          <p:nvPr/>
        </p:nvCxnSpPr>
        <p:spPr>
          <a:xfrm flipH="1" flipV="1">
            <a:off x="641667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7" name="AutoShape 74"/>
          <p:cNvCxnSpPr>
            <a:stCxn id="82" idx="6"/>
            <a:endCxn id="81" idx="2"/>
          </p:cNvCxnSpPr>
          <p:nvPr/>
        </p:nvCxnSpPr>
        <p:spPr>
          <a:xfrm flipH="1" flipV="1">
            <a:off x="641667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88" name="Oval 75"/>
          <p:cNvSpPr/>
          <p:nvPr/>
        </p:nvSpPr>
        <p:spPr>
          <a:xfrm>
            <a:off x="4175125" y="21336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89" name="Oval 76"/>
          <p:cNvSpPr/>
          <p:nvPr/>
        </p:nvSpPr>
        <p:spPr>
          <a:xfrm>
            <a:off x="4175125" y="2798763"/>
            <a:ext cx="360363" cy="360362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0" name="Oval 77"/>
          <p:cNvSpPr/>
          <p:nvPr/>
        </p:nvSpPr>
        <p:spPr>
          <a:xfrm>
            <a:off x="4175125" y="3465513"/>
            <a:ext cx="360363" cy="360362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1" name="Oval 78"/>
          <p:cNvSpPr/>
          <p:nvPr/>
        </p:nvSpPr>
        <p:spPr>
          <a:xfrm>
            <a:off x="4175125" y="413067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2" name="Oval 79"/>
          <p:cNvSpPr/>
          <p:nvPr/>
        </p:nvSpPr>
        <p:spPr>
          <a:xfrm>
            <a:off x="4175125" y="47974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93" name="AutoShape 80"/>
          <p:cNvCxnSpPr>
            <a:stCxn id="89" idx="6"/>
            <a:endCxn id="88" idx="2"/>
          </p:cNvCxnSpPr>
          <p:nvPr/>
        </p:nvCxnSpPr>
        <p:spPr>
          <a:xfrm flipH="1" flipV="1">
            <a:off x="4175125" y="2314575"/>
            <a:ext cx="360363" cy="665163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4" name="AutoShape 81"/>
          <p:cNvCxnSpPr>
            <a:stCxn id="92" idx="6"/>
            <a:endCxn id="91" idx="2"/>
          </p:cNvCxnSpPr>
          <p:nvPr/>
        </p:nvCxnSpPr>
        <p:spPr>
          <a:xfrm flipH="1" flipV="1">
            <a:off x="4175125" y="4311650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95" name="AutoShape 82"/>
          <p:cNvCxnSpPr>
            <a:stCxn id="90" idx="6"/>
            <a:endCxn id="89" idx="2"/>
          </p:cNvCxnSpPr>
          <p:nvPr/>
        </p:nvCxnSpPr>
        <p:spPr>
          <a:xfrm flipH="1" flipV="1">
            <a:off x="4175125" y="2979738"/>
            <a:ext cx="360363" cy="666750"/>
          </a:xfrm>
          <a:prstGeom prst="curvedConnector5">
            <a:avLst>
              <a:gd name="adj1" fmla="val -62995"/>
              <a:gd name="adj2" fmla="val 5023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09" name="AutoShape 83"/>
          <p:cNvCxnSpPr>
            <a:stCxn id="91" idx="6"/>
            <a:endCxn id="90" idx="2"/>
          </p:cNvCxnSpPr>
          <p:nvPr/>
        </p:nvCxnSpPr>
        <p:spPr>
          <a:xfrm flipH="1" flipV="1">
            <a:off x="4175125" y="3646488"/>
            <a:ext cx="360363" cy="665162"/>
          </a:xfrm>
          <a:prstGeom prst="curvedConnector5">
            <a:avLst>
              <a:gd name="adj1" fmla="val -62995"/>
              <a:gd name="adj2" fmla="val 50356"/>
              <a:gd name="adj3" fmla="val 163435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0" name="AutoShape 84"/>
          <p:cNvCxnSpPr>
            <a:stCxn id="18" idx="0"/>
            <a:endCxn id="90" idx="0"/>
          </p:cNvCxnSpPr>
          <p:nvPr/>
        </p:nvCxnSpPr>
        <p:spPr>
          <a:xfrm rot="16200000" flipH="1" flipV="1">
            <a:off x="5849938" y="1971675"/>
            <a:ext cx="1587" cy="2989263"/>
          </a:xfrm>
          <a:prstGeom prst="curvedConnector3">
            <a:avLst>
              <a:gd name="adj1" fmla="val -57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1" name="AutoShape 85"/>
          <p:cNvCxnSpPr>
            <a:stCxn id="81" idx="0"/>
            <a:endCxn id="90" idx="0"/>
          </p:cNvCxnSpPr>
          <p:nvPr/>
        </p:nvCxnSpPr>
        <p:spPr>
          <a:xfrm rot="16200000" flipH="1" flipV="1">
            <a:off x="5475288" y="2344738"/>
            <a:ext cx="1587" cy="2241550"/>
          </a:xfrm>
          <a:prstGeom prst="curvedConnector3">
            <a:avLst>
              <a:gd name="adj1" fmla="val -42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2" name="AutoShape 86"/>
          <p:cNvCxnSpPr>
            <a:stCxn id="45" idx="0"/>
            <a:endCxn id="90" idx="0"/>
          </p:cNvCxnSpPr>
          <p:nvPr/>
        </p:nvCxnSpPr>
        <p:spPr>
          <a:xfrm rot="16200000" flipH="1" flipV="1">
            <a:off x="5102225" y="2719388"/>
            <a:ext cx="1588" cy="1493837"/>
          </a:xfrm>
          <a:prstGeom prst="curvedConnector3">
            <a:avLst>
              <a:gd name="adj1" fmla="val -279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3" name="AutoShape 87"/>
          <p:cNvCxnSpPr>
            <a:stCxn id="63" idx="0"/>
            <a:endCxn id="90" idx="0"/>
          </p:cNvCxnSpPr>
          <p:nvPr/>
        </p:nvCxnSpPr>
        <p:spPr>
          <a:xfrm rot="16200000" flipH="1" flipV="1">
            <a:off x="4729163" y="3092450"/>
            <a:ext cx="1587" cy="747713"/>
          </a:xfrm>
          <a:prstGeom prst="curvedConnector3">
            <a:avLst>
              <a:gd name="adj1" fmla="val -144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4" name="AutoShape 88"/>
          <p:cNvCxnSpPr>
            <a:stCxn id="90" idx="4"/>
            <a:endCxn id="54" idx="4"/>
          </p:cNvCxnSpPr>
          <p:nvPr/>
        </p:nvCxnSpPr>
        <p:spPr>
          <a:xfrm rot="5400000">
            <a:off x="3981450" y="3452813"/>
            <a:ext cx="1588" cy="747712"/>
          </a:xfrm>
          <a:prstGeom prst="curvedConnector3">
            <a:avLst>
              <a:gd name="adj1" fmla="val 14300005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5" name="AutoShape 89"/>
          <p:cNvCxnSpPr>
            <a:stCxn id="90" idx="4"/>
            <a:endCxn id="72" idx="4"/>
          </p:cNvCxnSpPr>
          <p:nvPr/>
        </p:nvCxnSpPr>
        <p:spPr>
          <a:xfrm rot="5400000">
            <a:off x="3608388" y="3079750"/>
            <a:ext cx="1587" cy="1493838"/>
          </a:xfrm>
          <a:prstGeom prst="curvedConnector3">
            <a:avLst>
              <a:gd name="adj1" fmla="val 26600009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6" name="AutoShape 90"/>
          <p:cNvCxnSpPr>
            <a:stCxn id="90" idx="4"/>
            <a:endCxn id="36" idx="4"/>
          </p:cNvCxnSpPr>
          <p:nvPr/>
        </p:nvCxnSpPr>
        <p:spPr>
          <a:xfrm rot="5400000">
            <a:off x="3233738" y="2705100"/>
            <a:ext cx="1587" cy="2241550"/>
          </a:xfrm>
          <a:prstGeom prst="curvedConnector3">
            <a:avLst>
              <a:gd name="adj1" fmla="val 407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17" name="AutoShape 91"/>
          <p:cNvCxnSpPr>
            <a:stCxn id="90" idx="4"/>
            <a:endCxn id="27" idx="4"/>
          </p:cNvCxnSpPr>
          <p:nvPr/>
        </p:nvCxnSpPr>
        <p:spPr>
          <a:xfrm rot="5400000">
            <a:off x="2860675" y="2332038"/>
            <a:ext cx="1588" cy="2987675"/>
          </a:xfrm>
          <a:prstGeom prst="curvedConnector3">
            <a:avLst>
              <a:gd name="adj1" fmla="val 56900014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19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观察第五步的处理过程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922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9552" y="908720"/>
                <a:ext cx="8280920" cy="4176464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normAutofit/>
              </a:bodyPr>
              <a:lstStyle/>
              <a:p>
                <a:pPr marL="742950" marR="0" lvl="1" indent="-285750" algn="just" defTabSz="914400" rtl="0" eaLnBrk="1" fontAlgn="auto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–"/>
                  <a:defRPr/>
                </a:pPr>
                <a:r>
                  <a:rPr kumimoji="1"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总之</a:t>
                </a:r>
                <a:endParaRPr kumimoji="1" lang="zh-CN" altLang="en-US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4905" indent="-230505"/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l-GR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𝑎𝑇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zh-CN" altLang="en-US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𝑜𝑡ℎ𝑒𝑟𝑤𝑖𝑠𝑒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  <a:p>
                <a:pPr lvl="1" algn="just" eaLnBrk="1" fontAlgn="auto" hangingPunct="1">
                  <a:lnSpc>
                    <a:spcPct val="150000"/>
                  </a:lnSpc>
                  <a:spcAft>
                    <a:spcPts val="0"/>
                  </a:spcAft>
                  <a:defRPr/>
                </a:pPr>
                <a:r>
                  <a:rPr kumimoji="1" lang="zh-CN" altLang="en-US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求解递归方程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kumimoji="0" lang="en-US" altLang="zh-CN" sz="360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marR="0" lvl="2" indent="-228600" algn="just" defTabSz="914400" rtl="0" eaLnBrk="1" fontAlgn="auto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使用第二章的方法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1922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908720"/>
                <a:ext cx="8280920" cy="4176464"/>
              </a:xfrm>
              <a:blipFill rotWithShape="1">
                <a:blip r:embed="rId1"/>
                <a:stretch>
                  <a:fillRect l="-159" t="-305" r="-149" b="-30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val 2"/>
          <p:cNvSpPr>
            <a:spLocks noChangeArrowheads="1"/>
          </p:cNvSpPr>
          <p:nvPr/>
        </p:nvSpPr>
        <p:spPr bwMode="auto">
          <a:xfrm>
            <a:off x="7161213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31" name="Oval 3"/>
          <p:cNvSpPr>
            <a:spLocks noChangeArrowheads="1"/>
          </p:cNvSpPr>
          <p:nvPr/>
        </p:nvSpPr>
        <p:spPr bwMode="auto">
          <a:xfrm>
            <a:off x="7161213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7161213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33" name="Oval 5"/>
          <p:cNvSpPr>
            <a:spLocks noChangeArrowheads="1"/>
          </p:cNvSpPr>
          <p:nvPr/>
        </p:nvSpPr>
        <p:spPr bwMode="auto">
          <a:xfrm>
            <a:off x="7161213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7161213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27" name="AutoShape 7"/>
          <p:cNvCxnSpPr>
            <a:stCxn id="48131" idx="6"/>
            <a:endCxn id="48130" idx="2"/>
          </p:cNvCxnSpPr>
          <p:nvPr/>
        </p:nvCxnSpPr>
        <p:spPr>
          <a:xfrm flipH="1" flipV="1">
            <a:off x="716153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28" name="AutoShape 8"/>
          <p:cNvCxnSpPr>
            <a:stCxn id="48134" idx="6"/>
            <a:endCxn id="48133" idx="2"/>
          </p:cNvCxnSpPr>
          <p:nvPr/>
        </p:nvCxnSpPr>
        <p:spPr>
          <a:xfrm flipH="1" flipV="1">
            <a:off x="716153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29" name="AutoShape 9"/>
          <p:cNvCxnSpPr>
            <a:stCxn id="48132" idx="6"/>
            <a:endCxn id="48131" idx="2"/>
          </p:cNvCxnSpPr>
          <p:nvPr/>
        </p:nvCxnSpPr>
        <p:spPr>
          <a:xfrm flipH="1" flipV="1">
            <a:off x="716153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30" name="AutoShape 10"/>
          <p:cNvCxnSpPr>
            <a:stCxn id="48133" idx="6"/>
            <a:endCxn id="48132" idx="2"/>
          </p:cNvCxnSpPr>
          <p:nvPr/>
        </p:nvCxnSpPr>
        <p:spPr>
          <a:xfrm flipH="1" flipV="1">
            <a:off x="716153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1184275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41" name="Oval 13"/>
          <p:cNvSpPr>
            <a:spLocks noChangeArrowheads="1"/>
          </p:cNvSpPr>
          <p:nvPr/>
        </p:nvSpPr>
        <p:spPr bwMode="auto">
          <a:xfrm>
            <a:off x="1184275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1184275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43" name="Oval 15"/>
          <p:cNvSpPr>
            <a:spLocks noChangeArrowheads="1"/>
          </p:cNvSpPr>
          <p:nvPr/>
        </p:nvSpPr>
        <p:spPr bwMode="auto">
          <a:xfrm>
            <a:off x="1184275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1184275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37" name="AutoShape 17"/>
          <p:cNvCxnSpPr>
            <a:stCxn id="48141" idx="6"/>
            <a:endCxn id="48140" idx="2"/>
          </p:cNvCxnSpPr>
          <p:nvPr/>
        </p:nvCxnSpPr>
        <p:spPr>
          <a:xfrm flipH="1" flipV="1">
            <a:off x="1184275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38" name="AutoShape 18"/>
          <p:cNvCxnSpPr>
            <a:stCxn id="48144" idx="6"/>
            <a:endCxn id="48143" idx="2"/>
          </p:cNvCxnSpPr>
          <p:nvPr/>
        </p:nvCxnSpPr>
        <p:spPr>
          <a:xfrm flipH="1" flipV="1">
            <a:off x="1184275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39" name="AutoShape 19"/>
          <p:cNvCxnSpPr>
            <a:stCxn id="48142" idx="6"/>
            <a:endCxn id="48141" idx="2"/>
          </p:cNvCxnSpPr>
          <p:nvPr/>
        </p:nvCxnSpPr>
        <p:spPr>
          <a:xfrm flipH="1" flipV="1">
            <a:off x="1184275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40" name="AutoShape 20"/>
          <p:cNvCxnSpPr>
            <a:stCxn id="48143" idx="6"/>
            <a:endCxn id="48142" idx="2"/>
          </p:cNvCxnSpPr>
          <p:nvPr/>
        </p:nvCxnSpPr>
        <p:spPr>
          <a:xfrm flipH="1" flipV="1">
            <a:off x="1184275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49" name="Oval 21"/>
          <p:cNvSpPr>
            <a:spLocks noChangeArrowheads="1"/>
          </p:cNvSpPr>
          <p:nvPr/>
        </p:nvSpPr>
        <p:spPr bwMode="auto">
          <a:xfrm>
            <a:off x="1930400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1930400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51" name="Oval 23"/>
          <p:cNvSpPr>
            <a:spLocks noChangeArrowheads="1"/>
          </p:cNvSpPr>
          <p:nvPr/>
        </p:nvSpPr>
        <p:spPr bwMode="auto">
          <a:xfrm>
            <a:off x="1930400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1930400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53" name="Oval 25"/>
          <p:cNvSpPr>
            <a:spLocks noChangeArrowheads="1"/>
          </p:cNvSpPr>
          <p:nvPr/>
        </p:nvSpPr>
        <p:spPr bwMode="auto">
          <a:xfrm>
            <a:off x="1930400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46" name="AutoShape 26"/>
          <p:cNvCxnSpPr>
            <a:stCxn id="48150" idx="6"/>
            <a:endCxn id="48149" idx="2"/>
          </p:cNvCxnSpPr>
          <p:nvPr/>
        </p:nvCxnSpPr>
        <p:spPr>
          <a:xfrm flipH="1" flipV="1">
            <a:off x="193040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47" name="AutoShape 27"/>
          <p:cNvCxnSpPr>
            <a:stCxn id="48153" idx="6"/>
            <a:endCxn id="48152" idx="2"/>
          </p:cNvCxnSpPr>
          <p:nvPr/>
        </p:nvCxnSpPr>
        <p:spPr>
          <a:xfrm flipH="1" flipV="1">
            <a:off x="193040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48" name="AutoShape 28"/>
          <p:cNvCxnSpPr>
            <a:stCxn id="48151" idx="6"/>
            <a:endCxn id="48150" idx="2"/>
          </p:cNvCxnSpPr>
          <p:nvPr/>
        </p:nvCxnSpPr>
        <p:spPr>
          <a:xfrm flipH="1" flipV="1">
            <a:off x="193040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49" name="AutoShape 29"/>
          <p:cNvCxnSpPr>
            <a:stCxn id="48152" idx="6"/>
            <a:endCxn id="48151" idx="2"/>
          </p:cNvCxnSpPr>
          <p:nvPr/>
        </p:nvCxnSpPr>
        <p:spPr>
          <a:xfrm flipH="1" flipV="1">
            <a:off x="193040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5665788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59" name="Oval 31"/>
          <p:cNvSpPr>
            <a:spLocks noChangeArrowheads="1"/>
          </p:cNvSpPr>
          <p:nvPr/>
        </p:nvSpPr>
        <p:spPr bwMode="auto">
          <a:xfrm>
            <a:off x="5665788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5665788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61" name="Oval 33"/>
          <p:cNvSpPr>
            <a:spLocks noChangeArrowheads="1"/>
          </p:cNvSpPr>
          <p:nvPr/>
        </p:nvSpPr>
        <p:spPr bwMode="auto">
          <a:xfrm>
            <a:off x="5665788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62" name="Oval 34"/>
          <p:cNvSpPr>
            <a:spLocks noChangeArrowheads="1"/>
          </p:cNvSpPr>
          <p:nvPr/>
        </p:nvSpPr>
        <p:spPr bwMode="auto">
          <a:xfrm>
            <a:off x="5665788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55" name="AutoShape 35"/>
          <p:cNvCxnSpPr>
            <a:stCxn id="48159" idx="6"/>
            <a:endCxn id="48158" idx="2"/>
          </p:cNvCxnSpPr>
          <p:nvPr/>
        </p:nvCxnSpPr>
        <p:spPr>
          <a:xfrm flipH="1" flipV="1">
            <a:off x="5666105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56" name="AutoShape 36"/>
          <p:cNvCxnSpPr>
            <a:stCxn id="48162" idx="6"/>
            <a:endCxn id="48161" idx="2"/>
          </p:cNvCxnSpPr>
          <p:nvPr/>
        </p:nvCxnSpPr>
        <p:spPr>
          <a:xfrm flipH="1" flipV="1">
            <a:off x="5666105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57" name="AutoShape 37"/>
          <p:cNvCxnSpPr>
            <a:stCxn id="48160" idx="6"/>
            <a:endCxn id="48159" idx="2"/>
          </p:cNvCxnSpPr>
          <p:nvPr/>
        </p:nvCxnSpPr>
        <p:spPr>
          <a:xfrm flipH="1" flipV="1">
            <a:off x="5666105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58" name="AutoShape 38"/>
          <p:cNvCxnSpPr>
            <a:stCxn id="48161" idx="6"/>
            <a:endCxn id="48160" idx="2"/>
          </p:cNvCxnSpPr>
          <p:nvPr/>
        </p:nvCxnSpPr>
        <p:spPr>
          <a:xfrm flipH="1" flipV="1">
            <a:off x="5666105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67" name="Oval 39"/>
          <p:cNvSpPr>
            <a:spLocks noChangeArrowheads="1"/>
          </p:cNvSpPr>
          <p:nvPr/>
        </p:nvSpPr>
        <p:spPr bwMode="auto">
          <a:xfrm>
            <a:off x="3424238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68" name="Oval 40"/>
          <p:cNvSpPr>
            <a:spLocks noChangeArrowheads="1"/>
          </p:cNvSpPr>
          <p:nvPr/>
        </p:nvSpPr>
        <p:spPr bwMode="auto">
          <a:xfrm>
            <a:off x="3424238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69" name="Oval 41"/>
          <p:cNvSpPr>
            <a:spLocks noChangeArrowheads="1"/>
          </p:cNvSpPr>
          <p:nvPr/>
        </p:nvSpPr>
        <p:spPr bwMode="auto">
          <a:xfrm>
            <a:off x="3424238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70" name="Oval 42"/>
          <p:cNvSpPr>
            <a:spLocks noChangeArrowheads="1"/>
          </p:cNvSpPr>
          <p:nvPr/>
        </p:nvSpPr>
        <p:spPr bwMode="auto">
          <a:xfrm>
            <a:off x="3424238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71" name="Oval 43"/>
          <p:cNvSpPr>
            <a:spLocks noChangeArrowheads="1"/>
          </p:cNvSpPr>
          <p:nvPr/>
        </p:nvSpPr>
        <p:spPr bwMode="auto">
          <a:xfrm>
            <a:off x="3424238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64" name="AutoShape 44"/>
          <p:cNvCxnSpPr>
            <a:stCxn id="48168" idx="6"/>
            <a:endCxn id="48167" idx="2"/>
          </p:cNvCxnSpPr>
          <p:nvPr/>
        </p:nvCxnSpPr>
        <p:spPr>
          <a:xfrm flipH="1" flipV="1">
            <a:off x="3424555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65" name="AutoShape 45"/>
          <p:cNvCxnSpPr>
            <a:stCxn id="48171" idx="6"/>
            <a:endCxn id="48170" idx="2"/>
          </p:cNvCxnSpPr>
          <p:nvPr/>
        </p:nvCxnSpPr>
        <p:spPr>
          <a:xfrm flipH="1" flipV="1">
            <a:off x="3424555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66" name="AutoShape 46"/>
          <p:cNvCxnSpPr>
            <a:stCxn id="48169" idx="6"/>
            <a:endCxn id="48168" idx="2"/>
          </p:cNvCxnSpPr>
          <p:nvPr/>
        </p:nvCxnSpPr>
        <p:spPr>
          <a:xfrm flipH="1" flipV="1">
            <a:off x="3424555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67" name="AutoShape 47"/>
          <p:cNvCxnSpPr>
            <a:stCxn id="48170" idx="6"/>
            <a:endCxn id="48169" idx="2"/>
          </p:cNvCxnSpPr>
          <p:nvPr/>
        </p:nvCxnSpPr>
        <p:spPr>
          <a:xfrm flipH="1" flipV="1">
            <a:off x="3424555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76" name="Oval 48"/>
          <p:cNvSpPr>
            <a:spLocks noChangeArrowheads="1"/>
          </p:cNvSpPr>
          <p:nvPr/>
        </p:nvSpPr>
        <p:spPr bwMode="auto">
          <a:xfrm>
            <a:off x="4919663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77" name="Oval 49"/>
          <p:cNvSpPr>
            <a:spLocks noChangeArrowheads="1"/>
          </p:cNvSpPr>
          <p:nvPr/>
        </p:nvSpPr>
        <p:spPr bwMode="auto">
          <a:xfrm>
            <a:off x="4919663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78" name="Oval 50"/>
          <p:cNvSpPr>
            <a:spLocks noChangeArrowheads="1"/>
          </p:cNvSpPr>
          <p:nvPr/>
        </p:nvSpPr>
        <p:spPr bwMode="auto">
          <a:xfrm>
            <a:off x="4919663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79" name="Oval 51"/>
          <p:cNvSpPr>
            <a:spLocks noChangeArrowheads="1"/>
          </p:cNvSpPr>
          <p:nvPr/>
        </p:nvSpPr>
        <p:spPr bwMode="auto">
          <a:xfrm>
            <a:off x="4919663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80" name="Oval 52"/>
          <p:cNvSpPr>
            <a:spLocks noChangeArrowheads="1"/>
          </p:cNvSpPr>
          <p:nvPr/>
        </p:nvSpPr>
        <p:spPr bwMode="auto">
          <a:xfrm>
            <a:off x="4919663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73" name="AutoShape 53"/>
          <p:cNvCxnSpPr>
            <a:stCxn id="48177" idx="6"/>
            <a:endCxn id="48176" idx="2"/>
          </p:cNvCxnSpPr>
          <p:nvPr/>
        </p:nvCxnSpPr>
        <p:spPr>
          <a:xfrm flipH="1" flipV="1">
            <a:off x="491998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74" name="AutoShape 54"/>
          <p:cNvCxnSpPr>
            <a:stCxn id="48180" idx="6"/>
            <a:endCxn id="48179" idx="2"/>
          </p:cNvCxnSpPr>
          <p:nvPr/>
        </p:nvCxnSpPr>
        <p:spPr>
          <a:xfrm flipH="1" flipV="1">
            <a:off x="491998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75" name="AutoShape 55"/>
          <p:cNvCxnSpPr>
            <a:stCxn id="48178" idx="6"/>
            <a:endCxn id="48177" idx="2"/>
          </p:cNvCxnSpPr>
          <p:nvPr/>
        </p:nvCxnSpPr>
        <p:spPr>
          <a:xfrm flipH="1" flipV="1">
            <a:off x="491998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76" name="AutoShape 56"/>
          <p:cNvCxnSpPr>
            <a:stCxn id="48179" idx="6"/>
            <a:endCxn id="48178" idx="2"/>
          </p:cNvCxnSpPr>
          <p:nvPr/>
        </p:nvCxnSpPr>
        <p:spPr>
          <a:xfrm flipH="1" flipV="1">
            <a:off x="491998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85" name="Oval 57"/>
          <p:cNvSpPr>
            <a:spLocks noChangeArrowheads="1"/>
          </p:cNvSpPr>
          <p:nvPr/>
        </p:nvSpPr>
        <p:spPr bwMode="auto">
          <a:xfrm>
            <a:off x="2678113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86" name="Oval 58"/>
          <p:cNvSpPr>
            <a:spLocks noChangeArrowheads="1"/>
          </p:cNvSpPr>
          <p:nvPr/>
        </p:nvSpPr>
        <p:spPr bwMode="auto">
          <a:xfrm>
            <a:off x="2678113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87" name="Oval 59"/>
          <p:cNvSpPr>
            <a:spLocks noChangeArrowheads="1"/>
          </p:cNvSpPr>
          <p:nvPr/>
        </p:nvSpPr>
        <p:spPr bwMode="auto">
          <a:xfrm>
            <a:off x="2678113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88" name="Oval 60"/>
          <p:cNvSpPr>
            <a:spLocks noChangeArrowheads="1"/>
          </p:cNvSpPr>
          <p:nvPr/>
        </p:nvSpPr>
        <p:spPr bwMode="auto">
          <a:xfrm>
            <a:off x="2678113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89" name="Oval 61"/>
          <p:cNvSpPr>
            <a:spLocks noChangeArrowheads="1"/>
          </p:cNvSpPr>
          <p:nvPr/>
        </p:nvSpPr>
        <p:spPr bwMode="auto">
          <a:xfrm>
            <a:off x="2678113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82" name="AutoShape 62"/>
          <p:cNvCxnSpPr>
            <a:stCxn id="48186" idx="6"/>
            <a:endCxn id="48185" idx="2"/>
          </p:cNvCxnSpPr>
          <p:nvPr/>
        </p:nvCxnSpPr>
        <p:spPr>
          <a:xfrm flipH="1" flipV="1">
            <a:off x="267843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83" name="AutoShape 63"/>
          <p:cNvCxnSpPr>
            <a:stCxn id="48189" idx="6"/>
            <a:endCxn id="48188" idx="2"/>
          </p:cNvCxnSpPr>
          <p:nvPr/>
        </p:nvCxnSpPr>
        <p:spPr>
          <a:xfrm flipH="1" flipV="1">
            <a:off x="267843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84" name="AutoShape 64"/>
          <p:cNvCxnSpPr>
            <a:stCxn id="48187" idx="6"/>
            <a:endCxn id="48186" idx="2"/>
          </p:cNvCxnSpPr>
          <p:nvPr/>
        </p:nvCxnSpPr>
        <p:spPr>
          <a:xfrm flipH="1" flipV="1">
            <a:off x="267843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85" name="AutoShape 65"/>
          <p:cNvCxnSpPr>
            <a:stCxn id="48188" idx="6"/>
            <a:endCxn id="48187" idx="2"/>
          </p:cNvCxnSpPr>
          <p:nvPr/>
        </p:nvCxnSpPr>
        <p:spPr>
          <a:xfrm flipH="1" flipV="1">
            <a:off x="267843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194" name="Oval 66"/>
          <p:cNvSpPr>
            <a:spLocks noChangeArrowheads="1"/>
          </p:cNvSpPr>
          <p:nvPr/>
        </p:nvSpPr>
        <p:spPr bwMode="auto">
          <a:xfrm>
            <a:off x="6413500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95" name="Oval 67"/>
          <p:cNvSpPr>
            <a:spLocks noChangeArrowheads="1"/>
          </p:cNvSpPr>
          <p:nvPr/>
        </p:nvSpPr>
        <p:spPr bwMode="auto">
          <a:xfrm>
            <a:off x="6413500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96" name="Oval 68"/>
          <p:cNvSpPr>
            <a:spLocks noChangeArrowheads="1"/>
          </p:cNvSpPr>
          <p:nvPr/>
        </p:nvSpPr>
        <p:spPr bwMode="auto">
          <a:xfrm>
            <a:off x="6413500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97" name="Oval 69"/>
          <p:cNvSpPr>
            <a:spLocks noChangeArrowheads="1"/>
          </p:cNvSpPr>
          <p:nvPr/>
        </p:nvSpPr>
        <p:spPr bwMode="auto">
          <a:xfrm>
            <a:off x="6413500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198" name="Oval 70"/>
          <p:cNvSpPr>
            <a:spLocks noChangeArrowheads="1"/>
          </p:cNvSpPr>
          <p:nvPr/>
        </p:nvSpPr>
        <p:spPr bwMode="auto">
          <a:xfrm>
            <a:off x="6413500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1991" name="AutoShape 71"/>
          <p:cNvCxnSpPr>
            <a:stCxn id="48195" idx="6"/>
            <a:endCxn id="48194" idx="2"/>
          </p:cNvCxnSpPr>
          <p:nvPr/>
        </p:nvCxnSpPr>
        <p:spPr>
          <a:xfrm flipH="1" flipV="1">
            <a:off x="641350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92" name="AutoShape 72"/>
          <p:cNvCxnSpPr>
            <a:stCxn id="48198" idx="6"/>
            <a:endCxn id="48197" idx="2"/>
          </p:cNvCxnSpPr>
          <p:nvPr/>
        </p:nvCxnSpPr>
        <p:spPr>
          <a:xfrm flipH="1" flipV="1">
            <a:off x="641350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93" name="AutoShape 73"/>
          <p:cNvCxnSpPr>
            <a:stCxn id="48196" idx="6"/>
            <a:endCxn id="48195" idx="2"/>
          </p:cNvCxnSpPr>
          <p:nvPr/>
        </p:nvCxnSpPr>
        <p:spPr>
          <a:xfrm flipH="1" flipV="1">
            <a:off x="641350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1994" name="AutoShape 74"/>
          <p:cNvCxnSpPr>
            <a:stCxn id="48197" idx="6"/>
            <a:endCxn id="48196" idx="2"/>
          </p:cNvCxnSpPr>
          <p:nvPr/>
        </p:nvCxnSpPr>
        <p:spPr>
          <a:xfrm flipH="1" flipV="1">
            <a:off x="641350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203" name="Oval 75"/>
          <p:cNvSpPr>
            <a:spLocks noChangeArrowheads="1"/>
          </p:cNvSpPr>
          <p:nvPr/>
        </p:nvSpPr>
        <p:spPr bwMode="auto">
          <a:xfrm>
            <a:off x="4171950" y="1266825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204" name="Oval 76"/>
          <p:cNvSpPr>
            <a:spLocks noChangeArrowheads="1"/>
          </p:cNvSpPr>
          <p:nvPr/>
        </p:nvSpPr>
        <p:spPr bwMode="auto">
          <a:xfrm>
            <a:off x="4171950" y="1931988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205" name="Oval 77"/>
          <p:cNvSpPr>
            <a:spLocks noChangeArrowheads="1"/>
          </p:cNvSpPr>
          <p:nvPr/>
        </p:nvSpPr>
        <p:spPr bwMode="auto">
          <a:xfrm>
            <a:off x="4171950" y="2598738"/>
            <a:ext cx="360363" cy="360363"/>
          </a:xfrm>
          <a:prstGeom prst="ellipse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206" name="Oval 78"/>
          <p:cNvSpPr>
            <a:spLocks noChangeArrowheads="1"/>
          </p:cNvSpPr>
          <p:nvPr/>
        </p:nvSpPr>
        <p:spPr bwMode="auto">
          <a:xfrm>
            <a:off x="4171950" y="326390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207" name="Oval 79"/>
          <p:cNvSpPr>
            <a:spLocks noChangeArrowheads="1"/>
          </p:cNvSpPr>
          <p:nvPr/>
        </p:nvSpPr>
        <p:spPr bwMode="auto">
          <a:xfrm>
            <a:off x="4171950" y="3930650"/>
            <a:ext cx="360363" cy="360363"/>
          </a:xfrm>
          <a:prstGeom prst="ellipse">
            <a:avLst/>
          </a:prstGeom>
          <a:gradFill rotWithShape="1">
            <a:gsLst>
              <a:gs pos="0">
                <a:srgbClr val="005E47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82000" name="AutoShape 80"/>
          <p:cNvCxnSpPr>
            <a:stCxn id="48204" idx="6"/>
            <a:endCxn id="48203" idx="2"/>
          </p:cNvCxnSpPr>
          <p:nvPr/>
        </p:nvCxnSpPr>
        <p:spPr>
          <a:xfrm flipH="1" flipV="1">
            <a:off x="4171950" y="1447165"/>
            <a:ext cx="360680" cy="66548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2001" name="AutoShape 81"/>
          <p:cNvCxnSpPr>
            <a:stCxn id="48207" idx="6"/>
            <a:endCxn id="48206" idx="2"/>
          </p:cNvCxnSpPr>
          <p:nvPr/>
        </p:nvCxnSpPr>
        <p:spPr>
          <a:xfrm flipH="1" flipV="1">
            <a:off x="4171950" y="3444240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2002" name="AutoShape 82"/>
          <p:cNvCxnSpPr>
            <a:stCxn id="48205" idx="6"/>
            <a:endCxn id="48204" idx="2"/>
          </p:cNvCxnSpPr>
          <p:nvPr/>
        </p:nvCxnSpPr>
        <p:spPr>
          <a:xfrm flipH="1" flipV="1">
            <a:off x="4171950" y="2112645"/>
            <a:ext cx="360680" cy="666750"/>
          </a:xfrm>
          <a:prstGeom prst="curvedConnector5">
            <a:avLst>
              <a:gd name="adj1" fmla="val -66021"/>
              <a:gd name="adj2" fmla="val 50000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82003" name="AutoShape 83"/>
          <p:cNvCxnSpPr>
            <a:stCxn id="48206" idx="6"/>
            <a:endCxn id="48205" idx="2"/>
          </p:cNvCxnSpPr>
          <p:nvPr/>
        </p:nvCxnSpPr>
        <p:spPr>
          <a:xfrm flipH="1" flipV="1">
            <a:off x="4171950" y="2779395"/>
            <a:ext cx="360680" cy="664845"/>
          </a:xfrm>
          <a:prstGeom prst="curvedConnector5">
            <a:avLst>
              <a:gd name="adj1" fmla="val -66021"/>
              <a:gd name="adj2" fmla="val 49952"/>
              <a:gd name="adj3" fmla="val 166021"/>
            </a:avLst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2" name="AutoShape 84"/>
          <p:cNvCxnSpPr>
            <a:stCxn id="48132" idx="0"/>
            <a:endCxn id="48205" idx="0"/>
          </p:cNvCxnSpPr>
          <p:nvPr/>
        </p:nvCxnSpPr>
        <p:spPr>
          <a:xfrm rot="16200000" flipV="1">
            <a:off x="5847080" y="1104265"/>
            <a:ext cx="3175" cy="2989580"/>
          </a:xfrm>
          <a:prstGeom prst="curvedConnector3">
            <a:avLst>
              <a:gd name="adj1" fmla="val 755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3" name="AutoShape 85"/>
          <p:cNvCxnSpPr>
            <a:stCxn id="48196" idx="0"/>
            <a:endCxn id="48205" idx="0"/>
          </p:cNvCxnSpPr>
          <p:nvPr/>
        </p:nvCxnSpPr>
        <p:spPr>
          <a:xfrm rot="16200000" flipV="1">
            <a:off x="5473065" y="1478280"/>
            <a:ext cx="3175" cy="2241550"/>
          </a:xfrm>
          <a:prstGeom prst="curvedConnector3">
            <a:avLst>
              <a:gd name="adj1" fmla="val 755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4" name="AutoShape 86"/>
          <p:cNvCxnSpPr>
            <a:stCxn id="48160" idx="0"/>
            <a:endCxn id="48205" idx="0"/>
          </p:cNvCxnSpPr>
          <p:nvPr/>
        </p:nvCxnSpPr>
        <p:spPr>
          <a:xfrm rot="16200000" flipV="1">
            <a:off x="5099368" y="1851978"/>
            <a:ext cx="3175" cy="1494155"/>
          </a:xfrm>
          <a:prstGeom prst="curvedConnector3">
            <a:avLst>
              <a:gd name="adj1" fmla="val 756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5" name="AutoShape 87"/>
          <p:cNvCxnSpPr>
            <a:stCxn id="48178" idx="0"/>
            <a:endCxn id="48205" idx="0"/>
          </p:cNvCxnSpPr>
          <p:nvPr/>
        </p:nvCxnSpPr>
        <p:spPr>
          <a:xfrm rot="16200000" flipV="1">
            <a:off x="4726305" y="2225040"/>
            <a:ext cx="3175" cy="748030"/>
          </a:xfrm>
          <a:prstGeom prst="curvedConnector3">
            <a:avLst>
              <a:gd name="adj1" fmla="val 755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6" name="AutoShape 88"/>
          <p:cNvCxnSpPr>
            <a:stCxn id="48205" idx="4"/>
            <a:endCxn id="48169" idx="4"/>
          </p:cNvCxnSpPr>
          <p:nvPr/>
        </p:nvCxnSpPr>
        <p:spPr>
          <a:xfrm rot="5400000">
            <a:off x="3978593" y="2586038"/>
            <a:ext cx="3175" cy="747395"/>
          </a:xfrm>
          <a:prstGeom prst="curvedConnector3">
            <a:avLst>
              <a:gd name="adj1" fmla="val 754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7" name="AutoShape 89"/>
          <p:cNvCxnSpPr>
            <a:stCxn id="48205" idx="4"/>
            <a:endCxn id="48187" idx="4"/>
          </p:cNvCxnSpPr>
          <p:nvPr/>
        </p:nvCxnSpPr>
        <p:spPr>
          <a:xfrm rot="5400000">
            <a:off x="3605530" y="2212975"/>
            <a:ext cx="3175" cy="1493520"/>
          </a:xfrm>
          <a:prstGeom prst="curvedConnector3">
            <a:avLst>
              <a:gd name="adj1" fmla="val 755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8" name="AutoShape 90"/>
          <p:cNvCxnSpPr>
            <a:stCxn id="48205" idx="4"/>
            <a:endCxn id="48151" idx="4"/>
          </p:cNvCxnSpPr>
          <p:nvPr/>
        </p:nvCxnSpPr>
        <p:spPr>
          <a:xfrm rot="5400000">
            <a:off x="3231515" y="1838960"/>
            <a:ext cx="3175" cy="2241550"/>
          </a:xfrm>
          <a:prstGeom prst="curvedConnector3">
            <a:avLst>
              <a:gd name="adj1" fmla="val 755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8219" name="AutoShape 91"/>
          <p:cNvCxnSpPr>
            <a:stCxn id="48205" idx="4"/>
            <a:endCxn id="48142" idx="4"/>
          </p:cNvCxnSpPr>
          <p:nvPr/>
        </p:nvCxnSpPr>
        <p:spPr>
          <a:xfrm rot="5400000">
            <a:off x="2858453" y="1465898"/>
            <a:ext cx="3175" cy="2987675"/>
          </a:xfrm>
          <a:prstGeom prst="curvedConnector3">
            <a:avLst>
              <a:gd name="adj1" fmla="val 7540000"/>
            </a:avLst>
          </a:prstGeom>
          <a:ln w="38100" cap="flat" cmpd="sng">
            <a:solidFill>
              <a:srgbClr val="990099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8220" name="Rectangle 92"/>
          <p:cNvSpPr>
            <a:spLocks noChangeArrowheads="1"/>
          </p:cNvSpPr>
          <p:nvPr/>
        </p:nvSpPr>
        <p:spPr bwMode="auto">
          <a:xfrm>
            <a:off x="823913" y="1049338"/>
            <a:ext cx="3889375" cy="2089150"/>
          </a:xfrm>
          <a:prstGeom prst="rect">
            <a:avLst/>
          </a:prstGeom>
          <a:noFill/>
          <a:ln w="76200" cap="rnd" cmpd="sng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221" name="Rectangle 93"/>
          <p:cNvSpPr>
            <a:spLocks noChangeArrowheads="1"/>
          </p:cNvSpPr>
          <p:nvPr/>
        </p:nvSpPr>
        <p:spPr bwMode="auto">
          <a:xfrm>
            <a:off x="3921125" y="2490788"/>
            <a:ext cx="3889375" cy="2089150"/>
          </a:xfrm>
          <a:prstGeom prst="rect">
            <a:avLst/>
          </a:prstGeom>
          <a:noFill/>
          <a:ln w="76200" cap="rnd" cmpd="sng">
            <a:solidFill>
              <a:schemeClr val="tx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222" name="Rectangle 94"/>
              <p:cNvSpPr>
                <a:spLocks noChangeArrowheads="1"/>
              </p:cNvSpPr>
              <p:nvPr/>
            </p:nvSpPr>
            <p:spPr bwMode="auto">
              <a:xfrm>
                <a:off x="323528" y="4797152"/>
                <a:ext cx="7344816" cy="19192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30000"/>
                  </a:lnSpc>
                  <a:defRPr/>
                </a:pPr>
                <a:r>
                  <a:rPr lang="en-US" altLang="zh-CN" sz="32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kumimoji="1" lang="en-US" altLang="zh-CN" sz="3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kumimoji="1"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kumimoji="1"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  <m:r>
                              <a:rPr kumimoji="1"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num>
                          <m:den>
                            <m:r>
                              <a:rPr kumimoji="1"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altLang="zh-CN" sz="3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kumimoji="1"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kumimoji="1" lang="en-US" altLang="zh-CN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7</m:t>
                        </m:r>
                        <m:r>
                          <a:rPr kumimoji="1"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num>
                      <m:den>
                        <m:r>
                          <a:rPr kumimoji="1" lang="en-US" altLang="zh-CN" sz="3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10</m:t>
                        </m:r>
                      </m:den>
                    </m:f>
                    <m:r>
                      <a:rPr kumimoji="1"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kumimoji="1" lang="en-US" altLang="zh-CN" sz="3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6</m:t>
                    </m:r>
                  </m:oMath>
                </a14:m>
                <a:br>
                  <a:rPr kumimoji="1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如果时间复杂度是输入规模的递增函数</a:t>
                </a:r>
                <a:b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</a:b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则第五步的时间开销不超过</a:t>
                </a:r>
                <a14:m>
                  <m:oMath xmlns:m="http://schemas.openxmlformats.org/officeDocument/2006/math">
                    <m:r>
                      <a:rPr kumimoji="1" lang="en-US" altLang="zh-CN" sz="3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kumimoji="1"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kumimoji="1"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𝟕</m:t>
                            </m:r>
                            <m:r>
                              <a:rPr kumimoji="1"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kumimoji="1" lang="en-US" altLang="zh-CN" sz="32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den>
                        </m:f>
                        <m:r>
                          <a:rPr kumimoji="1" lang="en-US" altLang="zh-CN" sz="32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kumimoji="1" lang="en-US" altLang="zh-CN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𝟔</m:t>
                        </m:r>
                      </m:e>
                    </m:d>
                  </m:oMath>
                </a14:m>
                <a:endParaRPr kumimoji="1"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222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797152"/>
                <a:ext cx="7344816" cy="1919288"/>
              </a:xfrm>
              <a:prstGeom prst="rect">
                <a:avLst/>
              </a:prstGeom>
              <a:blipFill rotWithShape="1">
                <a:blip r:embed="rId1"/>
                <a:stretch>
                  <a:fillRect l="-177" t="-25792" r="-172" b="-2577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5"/>
              <p:cNvSpPr>
                <a:spLocks noChangeArrowheads="1"/>
              </p:cNvSpPr>
              <p:nvPr/>
            </p:nvSpPr>
            <p:spPr bwMode="auto">
              <a:xfrm>
                <a:off x="35496" y="233998"/>
                <a:ext cx="9073008" cy="633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kumimoji="1" sz="4400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/>
                </a:pPr>
                <a:r>
                  <a:rPr lang="zh-CN" altLang="en-US" sz="40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第五步至少删除了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4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4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4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3</m:t>
                            </m:r>
                            <m:r>
                              <a:rPr lang="en-US" altLang="zh-CN" sz="4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4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4000" b="1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个数</a:t>
                </a:r>
                <a:endParaRPr lang="zh-CN" altLang="en-US" sz="4000" b="1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233998"/>
                <a:ext cx="9073008" cy="633413"/>
              </a:xfrm>
              <a:prstGeom prst="rect">
                <a:avLst/>
              </a:prstGeom>
              <a:blipFill rotWithShape="1">
                <a:blip r:embed="rId2"/>
                <a:stretch>
                  <a:fillRect l="-6" t="-50" r="1" b="-320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7956376" y="764704"/>
            <a:ext cx="12207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dirty="0"/>
              <a:t>第五步至少要删除虚线框中的元素，如果</a:t>
            </a:r>
            <a:r>
              <a:rPr lang="en-US" altLang="zh-CN" sz="1600" b="1" dirty="0" err="1"/>
              <a:t>i</a:t>
            </a:r>
            <a:r>
              <a:rPr lang="en-US" altLang="zh-CN" sz="1600" b="1" dirty="0"/>
              <a:t>&lt;k</a:t>
            </a:r>
            <a:r>
              <a:rPr lang="zh-CN" altLang="en-US" sz="1600" b="1" dirty="0"/>
              <a:t>，那么第二个虚线框中的元素可以删除，前面的虚线框中元素和左下角和右上角的都要保留，因为和</a:t>
            </a:r>
            <a:r>
              <a:rPr lang="en-US" altLang="zh-CN" sz="1600" b="1" dirty="0"/>
              <a:t>k</a:t>
            </a:r>
            <a:r>
              <a:rPr lang="zh-CN" altLang="en-US" sz="1600" b="1" dirty="0"/>
              <a:t>的大小情况不知道</a:t>
            </a:r>
            <a:endParaRPr lang="zh-CN" altLang="en-US" sz="1600" b="1" dirty="0"/>
          </a:p>
        </p:txBody>
      </p:sp>
      <p:sp>
        <p:nvSpPr>
          <p:cNvPr id="3" name="矩形 2"/>
          <p:cNvSpPr/>
          <p:nvPr/>
        </p:nvSpPr>
        <p:spPr>
          <a:xfrm>
            <a:off x="7940899" y="4725144"/>
            <a:ext cx="10955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b="1" u="sng" dirty="0"/>
              <a:t>这些元素是多少个</a:t>
            </a:r>
            <a:r>
              <a:rPr lang="zh-CN" altLang="en-US" sz="1600" b="1" dirty="0"/>
              <a:t>？</a:t>
            </a:r>
            <a:endParaRPr lang="zh-CN" altLang="en-US" sz="1600" b="1" dirty="0"/>
          </a:p>
          <a:p>
            <a:pPr algn="l"/>
            <a:r>
              <a:rPr lang="zh-CN" altLang="en-US" sz="1600" b="1" dirty="0"/>
              <a:t>原来</a:t>
            </a:r>
            <a:r>
              <a:rPr lang="en-US" altLang="zh-CN" sz="1600" b="1" dirty="0"/>
              <a:t>n/5</a:t>
            </a:r>
            <a:r>
              <a:rPr lang="zh-CN" altLang="en-US" sz="1600" b="1" dirty="0"/>
              <a:t>组，取一半，是</a:t>
            </a:r>
            <a:r>
              <a:rPr lang="en-US" altLang="zh-CN" sz="1600" b="1" dirty="0"/>
              <a:t>n/10, </a:t>
            </a:r>
            <a:r>
              <a:rPr lang="zh-CN" altLang="en-US" sz="1600" b="1" dirty="0"/>
              <a:t>然后每组里面取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个，就是</a:t>
            </a:r>
            <a:r>
              <a:rPr lang="en-US" altLang="zh-CN" sz="1600" b="1" dirty="0"/>
              <a:t>3n/10</a:t>
            </a:r>
            <a:endParaRPr lang="zh-CN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55576" y="1268760"/>
                <a:ext cx="7844514" cy="313726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800"/>
                  </a:spcAft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建立递归方程：</a:t>
                </a:r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⌊"/>
                                      <m:endChr m:val="⌋"/>
                                      <m:ctrlPr>
                                        <a:rPr lang="en-US" altLang="zh-CN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zh-CN" altLang="en-US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algn="l"/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时间复杂度：</a:t>
                </a:r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268760"/>
                <a:ext cx="7844514" cy="3137269"/>
              </a:xfrm>
              <a:prstGeom prst="rect">
                <a:avLst/>
              </a:prstGeom>
              <a:blipFill rotWithShape="1">
                <a:blip r:embed="rId1"/>
                <a:stretch>
                  <a:fillRect l="-169" t="-406" r="-158" b="-39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算法分析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4252"/>
            <a:ext cx="9144000" cy="6429496"/>
          </a:xfrm>
          <a:prstGeom prst="rect">
            <a:avLst/>
          </a:prstGeom>
        </p:spPr>
      </p:pic>
      <p:sp>
        <p:nvSpPr>
          <p:cNvPr id="87044" name="TextBox 3"/>
          <p:cNvSpPr txBox="1"/>
          <p:nvPr/>
        </p:nvSpPr>
        <p:spPr>
          <a:xfrm>
            <a:off x="3159125" y="229425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66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大数乘法</a:t>
            </a:r>
            <a:endParaRPr lang="zh-CN" altLang="en-US" sz="6600" b="1" dirty="0">
              <a:solidFill>
                <a:srgbClr val="6633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947" name="Rectangle 3"/>
              <p:cNvSpPr>
                <a:spLocks noChangeArrowheads="1"/>
              </p:cNvSpPr>
              <p:nvPr/>
            </p:nvSpPr>
            <p:spPr bwMode="auto">
              <a:xfrm>
                <a:off x="899591" y="1938020"/>
                <a:ext cx="7136561" cy="176911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>
                <a:flatTx/>
              </a:bodyPr>
              <a:lstStyle>
                <a:lvl1pPr marL="342900" indent="-342900" algn="l">
                  <a:spcBef>
                    <a:spcPct val="20000"/>
                  </a:spcBef>
                  <a:buChar char="•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80000"/>
                  </a:lnSpc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输入：</a:t>
                </a:r>
                <a:r>
                  <a:rPr lang="zh-CN" altLang="en-US" sz="3200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位二进制整数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endParaRPr kumimoji="1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80000"/>
                  </a:lnSpc>
                  <a:buNone/>
                  <a:defRPr/>
                </a:pPr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sz="3200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3200" b="1" dirty="0">
                    <a:solidFill>
                      <a:schemeClr val="tx2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kumimoji="1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的乘积</a:t>
                </a:r>
                <a:endParaRPr kumimoji="1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2947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1" y="1938020"/>
                <a:ext cx="7136561" cy="1769110"/>
              </a:xfrm>
              <a:prstGeom prst="rect">
                <a:avLst/>
              </a:prstGeom>
              <a:blipFill rotWithShape="1">
                <a:blip r:embed="rId1"/>
                <a:stretch>
                  <a:fillRect l="-184" t="-1364" r="-175" b="-71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40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大数乘法 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问题定义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99592" y="4077072"/>
                <a:ext cx="7136561" cy="140019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通过计算时间复杂度是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,</a:t>
                </a:r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我们接下来给出一个复杂度是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3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𝑂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1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.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</a:rPr>
                              <m:t>59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的算法</a:t>
                </a:r>
                <a:endPara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077072"/>
                <a:ext cx="7136561" cy="1400192"/>
              </a:xfrm>
              <a:prstGeom prst="rect">
                <a:avLst/>
              </a:prstGeom>
              <a:blipFill rotWithShape="1">
                <a:blip r:embed="rId2"/>
                <a:stretch>
                  <a:fillRect l="-184" t="-934" r="-175" b="-151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"/>
          <p:cNvGrpSpPr/>
          <p:nvPr/>
        </p:nvGrpSpPr>
        <p:grpSpPr>
          <a:xfrm>
            <a:off x="1409590" y="740729"/>
            <a:ext cx="6051025" cy="963613"/>
            <a:chOff x="1311" y="1373"/>
            <a:chExt cx="4288" cy="607"/>
          </a:xfrm>
        </p:grpSpPr>
        <p:sp>
          <p:nvSpPr>
            <p:cNvPr id="83971" name="Rectangle 3"/>
            <p:cNvSpPr>
              <a:spLocks noChangeArrowheads="1"/>
            </p:cNvSpPr>
            <p:nvPr/>
          </p:nvSpPr>
          <p:spPr bwMode="auto">
            <a:xfrm>
              <a:off x="1834" y="1616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       B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72" name="Text Box 4"/>
            <p:cNvSpPr txBox="1">
              <a:spLocks noChangeArrowheads="1"/>
            </p:cNvSpPr>
            <p:nvPr/>
          </p:nvSpPr>
          <p:spPr bwMode="auto">
            <a:xfrm>
              <a:off x="1925" y="1373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7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311" y="1612"/>
                  <a:ext cx="49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14:m>
                    <m:oMath xmlns:m="http://schemas.openxmlformats.org/officeDocument/2006/math">
                      <m:r>
                        <a:rPr lang="en-US" altLang="zh-CN" sz="32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𝑿</m:t>
                      </m:r>
                    </m:oMath>
                  </a14:m>
                  <a:r>
                    <a:rPr lang="en-US" altLang="zh-CN" sz="3200" b="1" dirty="0">
                      <a:solidFill>
                        <a:srgbClr val="0058DA"/>
                      </a:solidFill>
                    </a:rPr>
                    <a:t>=</a:t>
                  </a:r>
                  <a:endParaRPr lang="en-US" altLang="zh-CN" sz="3200" b="1" dirty="0">
                    <a:solidFill>
                      <a:srgbClr val="0058DA"/>
                    </a:solidFill>
                  </a:endParaRPr>
                </a:p>
              </p:txBody>
            </p:sp>
          </mc:Choice>
          <mc:Fallback>
            <p:sp>
              <p:nvSpPr>
                <p:cNvPr id="83973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11" y="1612"/>
                  <a:ext cx="498" cy="368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974" name="Text Box 6"/>
            <p:cNvSpPr txBox="1">
              <a:spLocks noChangeArrowheads="1"/>
            </p:cNvSpPr>
            <p:nvPr/>
          </p:nvSpPr>
          <p:spPr bwMode="auto">
            <a:xfrm>
              <a:off x="2605" y="1373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2" name="Line 7"/>
            <p:cNvSpPr/>
            <p:nvPr/>
          </p:nvSpPr>
          <p:spPr>
            <a:xfrm>
              <a:off x="2560" y="1616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3976" name="Rectangle 8"/>
            <p:cNvSpPr>
              <a:spLocks noChangeArrowheads="1"/>
            </p:cNvSpPr>
            <p:nvPr/>
          </p:nvSpPr>
          <p:spPr bwMode="auto">
            <a:xfrm>
              <a:off x="4148" y="1618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C       D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77" name="Text Box 9"/>
            <p:cNvSpPr txBox="1">
              <a:spLocks noChangeArrowheads="1"/>
            </p:cNvSpPr>
            <p:nvPr/>
          </p:nvSpPr>
          <p:spPr bwMode="auto">
            <a:xfrm>
              <a:off x="4239" y="1375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7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603" y="1612"/>
                  <a:ext cx="482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14:m>
                    <m:oMath xmlns:m="http://schemas.openxmlformats.org/officeDocument/2006/math">
                      <m:r>
                        <a:rPr lang="en-US" altLang="zh-CN" sz="32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𝒀</m:t>
                      </m:r>
                    </m:oMath>
                  </a14:m>
                  <a:r>
                    <a:rPr lang="en-US" altLang="zh-CN" sz="3200" b="1" dirty="0">
                      <a:solidFill>
                        <a:srgbClr val="0070C0"/>
                      </a:solidFill>
                    </a:rPr>
                    <a:t>=</a:t>
                  </a:r>
                  <a:endParaRPr lang="en-US" altLang="zh-CN" sz="32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83978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03" y="1612"/>
                  <a:ext cx="482" cy="368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979" name="Text Box 11"/>
            <p:cNvSpPr txBox="1">
              <a:spLocks noChangeArrowheads="1"/>
            </p:cNvSpPr>
            <p:nvPr/>
          </p:nvSpPr>
          <p:spPr bwMode="auto">
            <a:xfrm>
              <a:off x="4920" y="1375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7" name="Line 12"/>
            <p:cNvSpPr/>
            <p:nvPr/>
          </p:nvSpPr>
          <p:spPr>
            <a:xfrm>
              <a:off x="4874" y="1618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p:sp>
        <p:nvSpPr>
          <p:cNvPr id="83982" name="Text Box 14"/>
          <p:cNvSpPr txBox="1">
            <a:spLocks noChangeArrowheads="1"/>
          </p:cNvSpPr>
          <p:nvPr/>
        </p:nvSpPr>
        <p:spPr bwMode="auto">
          <a:xfrm>
            <a:off x="5916613" y="188913"/>
            <a:ext cx="3071813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algn="l" defTabSz="914400">
              <a:buClrTx/>
              <a:buSzTx/>
              <a:buFontTx/>
              <a:defRPr/>
            </a:pPr>
            <a:endParaRPr kumimoji="0" lang="zh-CN" altLang="zh-CN" sz="3600" b="1" kern="1200" cap="none" spc="0" normalizeH="0" baseline="0" noProof="0">
              <a:solidFill>
                <a:srgbClr val="99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华文行楷" panose="02010800040101010101" pitchFamily="2" charset="-122"/>
              <a:cs typeface="+mn-cs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047615" y="310578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7615" y="310578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96" y="188640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简单分治算法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6"/>
              <p:cNvSpPr txBox="1">
                <a:spLocks noChangeArrowheads="1"/>
              </p:cNvSpPr>
              <p:nvPr/>
            </p:nvSpPr>
            <p:spPr bwMode="auto">
              <a:xfrm>
                <a:off x="467544" y="2780928"/>
                <a:ext cx="8305675" cy="340227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>
                <a:lvl1pPr marL="4572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defRPr/>
                </a:pPr>
                <a:r>
                  <a:rPr kumimoji="0" lang="zh-CN" altLang="en-US" b="1" noProof="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𝑪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𝑫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/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𝟐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位乘法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、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𝑨𝑫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、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𝑩𝑪</m:t>
                    </m:r>
                    <m:r>
                      <a:rPr lang="zh-CN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、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𝑫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𝑩𝑪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lang="en-US" altLang="zh-CN" b="1" dirty="0">
                    <a:solidFill>
                      <a:srgbClr val="0058DA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位，</a:t>
                </a:r>
                <a:r>
                  <a:rPr lang="en-US" altLang="zh-CN" b="1" dirty="0">
                    <a:solidFill>
                      <a:srgbClr val="0058DA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𝑨𝑫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𝑩𝑪</m:t>
                        </m:r>
                      </m:e>
                    </m:d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/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𝟐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0"/>
                  </a:spcBef>
                  <a:spcAft>
                    <a:spcPts val="2400"/>
                  </a:spcAft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𝑿𝒀</m:t>
                    </m:r>
                  </m:oMath>
                </a14:m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算法复杂性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4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，使用</a:t>
                </a:r>
                <a:r>
                  <a:rPr kumimoji="0"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</a:t>
                </a:r>
                <a:r>
                  <a:rPr kumimoji="0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定理：</a:t>
                </a:r>
                <a:r>
                  <a:rPr lang="en-US" altLang="zh-CN" dirty="0">
                    <a:solidFill>
                      <a:srgbClr val="0000FF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0"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780928"/>
                <a:ext cx="8305675" cy="3402278"/>
              </a:xfrm>
              <a:prstGeom prst="rect">
                <a:avLst/>
              </a:prstGeom>
              <a:blipFill rotWithShape="1">
                <a:blip r:embed="rId5"/>
                <a:stretch>
                  <a:fillRect l="-155" t="-381" r="-152" b="-36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13"/>
              <p:cNvSpPr txBox="1">
                <a:spLocks noChangeArrowheads="1"/>
              </p:cNvSpPr>
              <p:nvPr/>
            </p:nvSpPr>
            <p:spPr bwMode="auto">
              <a:xfrm>
                <a:off x="1325446" y="1700808"/>
                <a:ext cx="6491777" cy="1025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𝑿𝒀</m:t>
                      </m:r>
                      <m:r>
                        <a:rPr lang="en-US" altLang="zh-CN" sz="2800" b="1" i="1" smtClean="0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𝑨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×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𝒏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𝑪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×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𝒏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𝑫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0058DA"/>
                  </a:solidFill>
                  <a:latin typeface="Cambria Math" panose="02040503050406030204" pitchFamily="18" charset="0"/>
                  <a:sym typeface="+mn-ea"/>
                </a:endParaRPr>
              </a:p>
              <a:p>
                <a:pPr algn="l"/>
                <a:r>
                  <a:rPr lang="en-US" altLang="zh-CN" sz="2800" b="1" dirty="0">
                    <a:solidFill>
                      <a:srgbClr val="0058DA"/>
                    </a:solidFill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d>
                      <m:d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𝑨𝑫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𝑩𝑪</m:t>
                        </m:r>
                      </m:e>
                    </m:d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×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</m:oMath>
                </a14:m>
                <a:endParaRPr lang="en-US" altLang="zh-CN" sz="2800" b="1" i="1" dirty="0">
                  <a:solidFill>
                    <a:srgbClr val="0058DA"/>
                  </a:solidFill>
                  <a:latin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20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5446" y="1700808"/>
                <a:ext cx="6491777" cy="1025665"/>
              </a:xfrm>
              <a:prstGeom prst="rect">
                <a:avLst/>
              </a:prstGeom>
              <a:blipFill rotWithShape="1">
                <a:blip r:embed="rId6"/>
                <a:stretch>
                  <a:fillRect l="-3" t="-27" r="6" b="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187624" y="6277230"/>
            <a:ext cx="640871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如何降低复杂度呢？减少子问题的数量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"/>
          <p:cNvGrpSpPr/>
          <p:nvPr/>
        </p:nvGrpSpPr>
        <p:grpSpPr>
          <a:xfrm>
            <a:off x="1115515" y="740729"/>
            <a:ext cx="6058081" cy="966788"/>
            <a:chOff x="1306" y="1373"/>
            <a:chExt cx="4293" cy="609"/>
          </a:xfrm>
        </p:grpSpPr>
        <p:sp>
          <p:nvSpPr>
            <p:cNvPr id="83971" name="Rectangle 3"/>
            <p:cNvSpPr>
              <a:spLocks noChangeArrowheads="1"/>
            </p:cNvSpPr>
            <p:nvPr/>
          </p:nvSpPr>
          <p:spPr bwMode="auto">
            <a:xfrm>
              <a:off x="1834" y="1616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72" name="Text Box 4"/>
            <p:cNvSpPr txBox="1">
              <a:spLocks noChangeArrowheads="1"/>
            </p:cNvSpPr>
            <p:nvPr/>
          </p:nvSpPr>
          <p:spPr bwMode="auto">
            <a:xfrm>
              <a:off x="1925" y="1373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7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306" y="1612"/>
                  <a:ext cx="49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14:m>
                    <m:oMath xmlns:m="http://schemas.openxmlformats.org/officeDocument/2006/math">
                      <m:r>
                        <a:rPr lang="en-US" altLang="zh-CN" sz="32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𝑿</m:t>
                      </m:r>
                    </m:oMath>
                  </a14:m>
                  <a:r>
                    <a:rPr kumimoji="0" lang="en-US" altLang="zh-CN" sz="3200" b="1" kern="1200" cap="none" spc="0" normalizeH="0" baseline="0" noProof="0" dirty="0">
                      <a:solidFill>
                        <a:srgbClr val="0058DA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=</a:t>
                  </a:r>
                  <a:endParaRPr kumimoji="0" lang="en-US" altLang="zh-CN" sz="3200" b="1" kern="1200" cap="none" spc="0" normalizeH="0" baseline="0" noProof="0" dirty="0">
                    <a:solidFill>
                      <a:srgbClr val="0058DA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973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06" y="1612"/>
                  <a:ext cx="498" cy="368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974" name="Text Box 6"/>
            <p:cNvSpPr txBox="1">
              <a:spLocks noChangeArrowheads="1"/>
            </p:cNvSpPr>
            <p:nvPr/>
          </p:nvSpPr>
          <p:spPr bwMode="auto">
            <a:xfrm>
              <a:off x="2605" y="1373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2" name="Line 7"/>
            <p:cNvSpPr/>
            <p:nvPr/>
          </p:nvSpPr>
          <p:spPr>
            <a:xfrm>
              <a:off x="2560" y="1616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  <p:sp>
          <p:nvSpPr>
            <p:cNvPr id="83976" name="Rectangle 8"/>
            <p:cNvSpPr>
              <a:spLocks noChangeArrowheads="1"/>
            </p:cNvSpPr>
            <p:nvPr/>
          </p:nvSpPr>
          <p:spPr bwMode="auto">
            <a:xfrm>
              <a:off x="4148" y="1618"/>
              <a:ext cx="1451" cy="317"/>
            </a:xfrm>
            <a:prstGeom prst="rect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C       D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3977" name="Text Box 9"/>
            <p:cNvSpPr txBox="1">
              <a:spLocks noChangeArrowheads="1"/>
            </p:cNvSpPr>
            <p:nvPr/>
          </p:nvSpPr>
          <p:spPr bwMode="auto">
            <a:xfrm>
              <a:off x="4239" y="1375"/>
              <a:ext cx="58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97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602" y="1614"/>
                  <a:ext cx="482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>
                    <a:defRPr/>
                  </a:pPr>
                  <a14:m>
                    <m:oMath xmlns:m="http://schemas.openxmlformats.org/officeDocument/2006/math">
                      <m:r>
                        <a:rPr lang="en-US" altLang="zh-CN" sz="32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𝒀</m:t>
                      </m:r>
                    </m:oMath>
                  </a14:m>
                  <a:r>
                    <a:rPr kumimoji="0" lang="en-US" altLang="zh-CN" sz="3200" b="1" kern="1200" cap="none" spc="0" normalizeH="0" baseline="0" noProof="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rPr>
                    <a:t>=</a:t>
                  </a:r>
                  <a:endParaRPr kumimoji="0" lang="en-US" altLang="zh-CN" sz="3200" b="1" kern="1200" cap="none" spc="0" normalizeH="0" baseline="0" noProof="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83978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02" y="1614"/>
                  <a:ext cx="482" cy="368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979" name="Text Box 11"/>
            <p:cNvSpPr txBox="1">
              <a:spLocks noChangeArrowheads="1"/>
            </p:cNvSpPr>
            <p:nvPr/>
          </p:nvSpPr>
          <p:spPr bwMode="auto">
            <a:xfrm>
              <a:off x="4920" y="1375"/>
              <a:ext cx="5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R="0" algn="l" defTabSz="914400">
                <a:buClrTx/>
                <a:buSzTx/>
                <a:buFontTx/>
                <a:defRPr/>
              </a:pPr>
              <a:r>
                <a:rPr kumimoji="0" lang="en-US" altLang="zh-CN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n/2</a:t>
              </a:r>
              <a:r>
                <a:rPr kumimoji="0" lang="zh-CN" altLang="en-US" b="1" kern="1200" cap="none" spc="0" normalizeH="0" baseline="0" noProof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位</a:t>
              </a:r>
              <a:endParaRPr kumimoji="0" lang="zh-CN" altLang="en-US" b="1" kern="1200" cap="none" spc="0" normalizeH="0" baseline="0" noProof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387" name="Line 12"/>
            <p:cNvSpPr/>
            <p:nvPr/>
          </p:nvSpPr>
          <p:spPr>
            <a:xfrm>
              <a:off x="4874" y="1618"/>
              <a:ext cx="0" cy="317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miter/>
              <a:headEnd type="none" w="sm" len="sm"/>
              <a:tailEnd type="none" w="sm" len="sm"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3981" name="Text Box 13"/>
              <p:cNvSpPr txBox="1">
                <a:spLocks noChangeArrowheads="1"/>
              </p:cNvSpPr>
              <p:nvPr/>
            </p:nvSpPr>
            <p:spPr bwMode="auto">
              <a:xfrm>
                <a:off x="-36512" y="1708579"/>
                <a:ext cx="9386416" cy="15120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𝑿𝒀</m:t>
                      </m:r>
                      <m:r>
                        <a:rPr lang="en-US" altLang="zh-CN" sz="2800" b="1" i="1" smtClean="0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𝑨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×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𝒏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𝑩</m:t>
                          </m:r>
                        </m:e>
                      </m:d>
                      <m:d>
                        <m:dPr>
                          <m:ctrlP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𝑪</m:t>
                          </m:r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𝒏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/</m:t>
                              </m:r>
                              <m:r>
                                <a:rPr lang="en-US" altLang="zh-CN" sz="2800" b="1" i="1">
                                  <a:solidFill>
                                    <a:srgbClr val="0058DA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srgbClr val="0058DA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𝑫</m:t>
                          </m:r>
                        </m:e>
                      </m:d>
                      <m:r>
                        <a:rPr lang="en-US" altLang="zh-CN" sz="2800" b="1" i="1">
                          <a:solidFill>
                            <a:srgbClr val="0058DA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en-US" altLang="zh-CN" sz="2800" b="1" i="1" dirty="0">
                  <a:solidFill>
                    <a:srgbClr val="0058DA"/>
                  </a:solidFill>
                  <a:latin typeface="Cambria Math" panose="02040503050406030204" pitchFamily="18" charset="0"/>
                  <a:sym typeface="+mn-ea"/>
                </a:endParaRPr>
              </a:p>
              <a:p>
                <a:pPr algn="l"/>
                <a:r>
                  <a:rPr lang="en-US" altLang="zh-CN" sz="2800" b="1" dirty="0">
                    <a:solidFill>
                      <a:srgbClr val="0058DA"/>
                    </a:solidFill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×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𝑨𝑫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𝑩𝑪</m:t>
                        </m:r>
                      </m:e>
                    </m:d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×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</m:oMath>
                </a14:m>
                <a:endParaRPr lang="en-US" altLang="zh-CN" sz="2800" b="1" i="1" dirty="0">
                  <a:solidFill>
                    <a:srgbClr val="0058DA"/>
                  </a:solidFill>
                  <a:latin typeface="Cambria Math" panose="02040503050406030204" pitchFamily="18" charset="0"/>
                  <a:sym typeface="+mn-ea"/>
                </a:endParaRPr>
              </a:p>
              <a:p>
                <a:pPr algn="l"/>
                <a:r>
                  <a:rPr lang="en-US" altLang="zh-CN" sz="2800" b="1" dirty="0">
                    <a:solidFill>
                      <a:srgbClr val="0058DA"/>
                    </a:solidFill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×</m:t>
                    </m:r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d>
                      <m:d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𝑨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𝑩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𝑫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𝑨𝑪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𝑩𝑫</m:t>
                        </m:r>
                      </m:e>
                    </m:d>
                    <m:sSup>
                      <m:sSupPr>
                        <m:ctrlP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×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𝒏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/</m:t>
                        </m:r>
                        <m:r>
                          <a:rPr lang="en-US" altLang="zh-CN" sz="2800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𝟐</m:t>
                        </m:r>
                      </m:sup>
                    </m:sSup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sz="2800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</m:oMath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398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512" y="1708579"/>
                <a:ext cx="9386416" cy="1512017"/>
              </a:xfrm>
              <a:prstGeom prst="rect">
                <a:avLst/>
              </a:prstGeom>
              <a:blipFill rotWithShape="1">
                <a:blip r:embed="rId3"/>
                <a:stretch>
                  <a:fillRect l="3" t="-28" r="2" b="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984" name="Text Box 16"/>
              <p:cNvSpPr txBox="1">
                <a:spLocks noChangeArrowheads="1"/>
              </p:cNvSpPr>
              <p:nvPr/>
            </p:nvSpPr>
            <p:spPr bwMode="auto">
              <a:xfrm>
                <a:off x="419162" y="3220596"/>
                <a:ext cx="8305675" cy="3588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 wrap="square">
                <a:spAutoFit/>
              </a:bodyPr>
              <a:lstStyle>
                <a:lvl1pPr marL="4572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9144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3716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8288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286000" indent="-457200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7432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32004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6576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4114800" indent="-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defRPr/>
                </a:pPr>
                <a:r>
                  <a:rPr kumimoji="0" lang="zh-CN" altLang="en-US" b="1" noProof="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Tx/>
                  <a:buAutoNum type="arabicPeriod"/>
                  <a:defRPr/>
                </a:pPr>
                <a:r>
                  <a:rPr kumimoji="0" lang="zh-CN" altLang="en-US" b="1" dirty="0">
                    <a:solidFill>
                      <a:srgbClr val="0058DA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𝑪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𝑫</m:t>
                    </m:r>
                  </m:oMath>
                </a14:m>
                <a:r>
                  <a:rPr kumimoji="0" lang="zh-CN" altLang="en-US" b="1" dirty="0">
                    <a:solidFill>
                      <a:srgbClr val="0058DA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dirty="0">
                  <a:solidFill>
                    <a:srgbClr val="0058DA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𝑫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𝑪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/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𝟐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位乘法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、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 </m:t>
                    </m:r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、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</m:t>
                        </m:r>
                      </m:e>
                    </m:d>
                    <m:d>
                      <m:d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𝑫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𝑪</m:t>
                        </m:r>
                      </m:e>
                    </m:d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</m:t>
                        </m:r>
                      </m:e>
                    </m:d>
                    <m:d>
                      <m:dPr>
                        <m:ctrlP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𝑫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𝑪</m:t>
                        </m:r>
                      </m:e>
                    </m:d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𝑩𝑫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buFontTx/>
                  <a:buAutoNum type="arabicPeriod"/>
                  <a:defRPr/>
                </a:pPr>
                <a:r>
                  <a:rPr lang="en-US" altLang="zh-CN" b="1" dirty="0">
                    <a:solidFill>
                      <a:srgbClr val="0058DA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𝑨𝑪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左移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位，</a:t>
                </a:r>
                <a:r>
                  <a:rPr lang="en-US" altLang="zh-CN" b="1" dirty="0">
                    <a:solidFill>
                      <a:srgbClr val="0058DA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𝑨</m:t>
                            </m:r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𝑩</m:t>
                            </m:r>
                          </m:e>
                        </m:d>
                        <m:d>
                          <m:dPr>
                            <m:ctrlP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𝑫</m:t>
                            </m:r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0058DA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𝑪</m:t>
                            </m:r>
                          </m:e>
                        </m:d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𝑨𝑪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58DA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𝑩𝑫</m:t>
                        </m:r>
                      </m:e>
                    </m:d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左移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𝒏</m:t>
                    </m:r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/</m:t>
                    </m:r>
                    <m:r>
                      <a:rPr lang="en-US" altLang="zh-CN" b="1" i="1" smtClean="0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𝟐</m:t>
                    </m:r>
                  </m:oMath>
                </a14:m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位；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>
                  <a:spcBef>
                    <a:spcPts val="0"/>
                  </a:spcBef>
                  <a:spcAft>
                    <a:spcPts val="600"/>
                  </a:spcAft>
                  <a:buFontTx/>
                  <a:buAutoNum type="arabicPeriod"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8DA"/>
                    </a:solidFill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58DA"/>
                        </a:solidFill>
                        <a:latin typeface="Cambria Math" panose="02040503050406030204" pitchFamily="18" charset="0"/>
                        <a:sym typeface="+mn-ea"/>
                      </a:rPr>
                      <m:t>𝑿𝒀</m:t>
                    </m:r>
                  </m:oMath>
                </a14:m>
                <a:endPara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0058DA"/>
                  </a:solidFill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>
                  <a:defRPr/>
                </a:pPr>
                <a:r>
                  <a:rPr lang="zh-CN" altLang="en-US" b="1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算法复杂性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lvl="0" indent="0"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3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</m:oMath>
                </a14:m>
                <a:r>
                  <a:rPr kumimoji="0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，使用</a:t>
                </a:r>
                <a:r>
                  <a:rPr kumimoji="0"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</a:t>
                </a:r>
                <a:r>
                  <a:rPr kumimoji="0"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定理：</a:t>
                </a:r>
                <a:r>
                  <a:rPr lang="en-US" altLang="zh-CN" dirty="0">
                    <a:solidFill>
                      <a:srgbClr val="0000FF"/>
                    </a:solidFill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+mn-ea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lg</m:t>
                                </m:r>
                              </m:fName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+mn-ea"/>
                                  </a:rPr>
                                  <m:t>3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kumimoji="0"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3984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9162" y="3220596"/>
                <a:ext cx="8305675" cy="3588290"/>
              </a:xfrm>
              <a:prstGeom prst="rect">
                <a:avLst/>
              </a:prstGeom>
              <a:blipFill rotWithShape="1">
                <a:blip r:embed="rId4"/>
                <a:stretch>
                  <a:fillRect l="-154" t="-368" r="-146" b="-34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改进分治算法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1" grpId="0" bldLvl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4994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23528" y="1196752"/>
                <a:ext cx="8496944" cy="4176464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norm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1800"/>
                  </a:spcAft>
                  <a:buClrTx/>
                  <a:buSzTx/>
                  <a:buNone/>
                  <a:defRPr/>
                </a:pPr>
                <a:r>
                  <a:rPr kumimoji="0" lang="zh-CN" altLang="en-US" sz="2800" b="1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建立递归方程： </a:t>
                </a:r>
                <a:endParaRPr kumimoji="0" lang="zh-CN" altLang="en-US" sz="2800" b="1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just" eaLnBrk="1" fontAlgn="auto" hangingPunct="1">
                  <a:spcAft>
                    <a:spcPts val="12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altLang="zh-CN" sz="3600" b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使用</a:t>
                </a:r>
                <a:r>
                  <a:rPr kumimoji="0" lang="en-US" altLang="zh-CN" sz="280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Master</a:t>
                </a:r>
                <a:r>
                  <a:rPr kumimoji="0" lang="zh-CN" altLang="en-US" sz="2800" u="none" strike="noStrike" kern="1200" cap="none" spc="0" normalizeH="0" baseline="0" noProof="0" dirty="0">
                    <a:ln>
                      <a:noFill/>
                    </a:ln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定理：</a:t>
                </a:r>
                <a:endParaRPr kumimoji="0" lang="zh-CN" altLang="en-US" sz="2800" u="none" strike="noStrike" kern="1200" cap="none" spc="0" normalizeH="0" baseline="0" noProof="0" dirty="0">
                  <a:ln>
                    <a:noFill/>
                  </a:ln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algn="ctr" eaLnBrk="1" fontAlgn="auto" hangingPunct="1">
                  <a:spcAft>
                    <a:spcPts val="0"/>
                  </a:spcAft>
                  <a:buNone/>
                  <a:defRPr/>
                </a:pPr>
                <a:r>
                  <a:rPr kumimoji="0" lang="zh-CN" alt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lg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59</m:t>
                            </m:r>
                          </m:sup>
                        </m:sSup>
                      </m:e>
                    </m:d>
                  </m:oMath>
                </a14:m>
                <a:endParaRPr kumimoji="0" lang="en-US" altLang="zh-CN" sz="3200" b="1" u="none" strike="noStrike" kern="1200" cap="none" spc="0" normalizeH="0" baseline="0" noProof="0" dirty="0">
                  <a:ln>
                    <a:noFill/>
                  </a:ln>
                  <a:solidFill>
                    <a:srgbClr val="582C00"/>
                  </a:solidFill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0" eaLnBrk="1" fontAlgn="auto" hangingPunct="1">
                  <a:spcBef>
                    <a:spcPts val="120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zh-CN" altLang="en-US" sz="32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highlight>
                      <a:srgbClr val="FFFF00"/>
                    </a:highlight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能否利用此思想去解决大规模矩阵乘法问题？</a:t>
                </a:r>
                <a:endParaRPr kumimoji="0" lang="en-US" altLang="zh-CN" sz="32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highlight>
                    <a:srgbClr val="FFFF00"/>
                  </a:highlight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4994" name="Rectangle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528" y="1196752"/>
                <a:ext cx="8496944" cy="4176464"/>
              </a:xfrm>
              <a:blipFill rotWithShape="1">
                <a:blip r:embed="rId1"/>
                <a:stretch>
                  <a:fillRect l="-153" t="-314" r="-146" b="-293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算法分析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9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4" grpId="0" animBg="1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4252"/>
            <a:ext cx="9144000" cy="6429496"/>
          </a:xfrm>
          <a:prstGeom prst="rect">
            <a:avLst/>
          </a:prstGeom>
        </p:spPr>
      </p:pic>
      <p:sp>
        <p:nvSpPr>
          <p:cNvPr id="95235" name="TextBox 2"/>
          <p:cNvSpPr txBox="1"/>
          <p:nvPr/>
        </p:nvSpPr>
        <p:spPr>
          <a:xfrm>
            <a:off x="3480118" y="2590800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棋盘覆盖问题</a:t>
            </a:r>
            <a:endParaRPr lang="zh-CN" altLang="en-US" sz="4800" b="1" dirty="0">
              <a:solidFill>
                <a:srgbClr val="6633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5236" name="TextBox 3"/>
          <p:cNvSpPr txBox="1"/>
          <p:nvPr/>
        </p:nvSpPr>
        <p:spPr>
          <a:xfrm>
            <a:off x="5034280" y="2801938"/>
            <a:ext cx="1643063" cy="8112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图片 1"/>
          <p:cNvPicPr/>
          <p:nvPr/>
        </p:nvPicPr>
        <p:blipFill>
          <a:blip r:embed="rId1"/>
          <a:srcRect l="8021" t="57824" r="10967" b="13322"/>
          <a:stretch>
            <a:fillRect/>
          </a:stretch>
        </p:blipFill>
        <p:spPr>
          <a:xfrm>
            <a:off x="518795" y="4128095"/>
            <a:ext cx="8189595" cy="2181225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76580" y="1104265"/>
                <a:ext cx="8073390" cy="27922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indent="457200" algn="just">
                  <a:lnSpc>
                    <a:spcPct val="150000"/>
                  </a:lnSpc>
                </a:pPr>
                <a:r>
                  <a:rPr dirty="0" err="1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在一个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zh-CN" altLang="en-US" i="1" baseline="30000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  <m:r>
                      <a:rPr lang="zh-CN" altLang="en-US" i="1" baseline="30000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</m:oMath>
                </a14:m>
                <a:r>
                  <a:rPr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个方格组成的棋盘中，有一个方格与其它的</a:t>
                </a:r>
                <a:r>
                  <a:rPr 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方格</a:t>
                </a:r>
                <a:r>
                  <a:rPr dirty="0" err="1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不同</a:t>
                </a:r>
                <a:r>
                  <a:rPr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称之为奇异块。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indent="457200" algn="just">
                  <a:lnSpc>
                    <a:spcPct val="15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要求：</a:t>
                </a:r>
                <a:r>
                  <a:rPr dirty="0" err="1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若使用以下四种L型骨牌覆盖除这个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奇异块</a:t>
                </a:r>
                <a:r>
                  <a:rPr dirty="0" err="1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的其它方格</a:t>
                </a:r>
                <a:r>
                  <a:rPr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覆盖过程中</a:t>
                </a:r>
                <a:r>
                  <a:rPr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L型骨牌</a:t>
                </a:r>
                <a:r>
                  <a:rPr 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间不能有互相覆盖，设计算法求出覆盖方案</a:t>
                </a:r>
                <a:r>
                  <a:rPr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。四个L型骨牌如下图：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80" y="1104265"/>
                <a:ext cx="8073390" cy="2792239"/>
              </a:xfrm>
              <a:prstGeom prst="rect">
                <a:avLst/>
              </a:prstGeom>
              <a:blipFill rotWithShape="1">
                <a:blip r:embed="rId2"/>
                <a:stretch>
                  <a:fillRect l="-157" t="-1092" r="-157" b="-45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rgbClr val="6633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棋盘覆盖问题 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问题定义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2008" y="864718"/>
                <a:ext cx="8964488" cy="321235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、当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时，将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的棋盘分成四块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的子棋盘</a:t>
                </a:r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特殊方格一定在其中的一个子棋盘中，其他相邻的三个子棋盘中没有特殊方格</a:t>
                </a:r>
                <a:endParaRPr lang="zh-CN" altLang="en-US" sz="22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、使用一个合适的</a:t>
                </a:r>
                <a:r>
                  <a:rPr lang="en-US" altLang="zh-CN" dirty="0" err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L</a:t>
                </a:r>
                <a:r>
                  <a:rPr lang="zh-CN" altLang="en-US" dirty="0" err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型骨牌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覆盖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三个没有特殊方格的子棋盘的相邻方格</a:t>
                </a:r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</a:t>
                </a:r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我们就得到了</a:t>
                </a:r>
                <a:r>
                  <a:rPr lang="en-US" altLang="zh-CN" sz="22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4</a:t>
                </a:r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2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的棋盘覆盖问题</a:t>
                </a:r>
                <a:endParaRPr lang="zh-CN" altLang="en-US" sz="2200" dirty="0"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、继续递归处理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子棋盘，直到子棋盘中只有一个特殊方格为止</a:t>
                </a:r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" y="864718"/>
                <a:ext cx="8964488" cy="3212354"/>
              </a:xfrm>
              <a:prstGeom prst="rect">
                <a:avLst/>
              </a:prstGeom>
              <a:blipFill rotWithShape="1">
                <a:blip r:embed="rId1"/>
                <a:stretch>
                  <a:fillRect l="-144" t="-410" r="-137" b="-384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9119" t="54236" r="18291"/>
          <a:stretch>
            <a:fillRect/>
          </a:stretch>
        </p:blipFill>
        <p:spPr>
          <a:xfrm>
            <a:off x="1788477" y="4089772"/>
            <a:ext cx="5375811" cy="2778964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分治思想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67544" y="3330849"/>
            <a:ext cx="8357051" cy="238495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例如，将下列关键字序列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52, 49, 80, 36, 14, 58, 61, 23, 97, 75</a:t>
            </a:r>
            <a:endParaRPr kumimoji="1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调整为</a:t>
            </a:r>
            <a:endParaRPr kumimoji="1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ea typeface="楷体" panose="02010609060101010101" pitchFamily="49" charset="-122"/>
                <a:cs typeface="Times New Roman" panose="02020603050405020304" pitchFamily="18" charset="0"/>
              </a:rPr>
              <a:t>14, 23, 36, 49, 52, 58, 61, 75, 80, 97</a:t>
            </a:r>
            <a:endParaRPr kumimoji="1" lang="en-US" altLang="zh-CN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544" y="937260"/>
            <a:ext cx="8357051" cy="2214837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>
                <a:ea typeface="楷体" panose="02010609060101010101" pitchFamily="49" charset="-122"/>
                <a:cs typeface="Times New Roman" panose="02020603050405020304" pitchFamily="18" charset="0"/>
              </a:rPr>
              <a:t>排序是计算机内经常进行的一种操作，其目的是将一组“无序”的记录序列调整为“有序”的记录序列</a:t>
            </a:r>
            <a:endParaRPr lang="zh-CN" altLang="en-US" sz="32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6.2 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排序问题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详细过程图解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5"/>
          <p:cNvGrpSpPr/>
          <p:nvPr/>
        </p:nvGrpSpPr>
        <p:grpSpPr bwMode="auto">
          <a:xfrm>
            <a:off x="900113" y="1558925"/>
            <a:ext cx="4613275" cy="4606925"/>
            <a:chOff x="0" y="0"/>
            <a:chExt cx="2906" cy="2903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545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83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6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27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271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09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09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452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996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63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815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178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722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36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54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44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182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6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726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1270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908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08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451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995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63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814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177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721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235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54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546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184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36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728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1272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910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109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1453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1997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163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1816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179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723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236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254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545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83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36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727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1271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909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109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1452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996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163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1815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178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722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36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254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546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184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6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728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1272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910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109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1453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1997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163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1816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2179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2723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236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254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545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183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36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727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1271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909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109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1452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1996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163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1815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2178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2722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236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254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547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185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36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729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1273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911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109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454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1998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163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1817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2180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2724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236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254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546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184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" name="Rectangle 121"/>
            <p:cNvSpPr>
              <a:spLocks noChangeArrowheads="1"/>
            </p:cNvSpPr>
            <p:nvPr/>
          </p:nvSpPr>
          <p:spPr bwMode="auto">
            <a:xfrm>
              <a:off x="36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4" name="Rectangle 122"/>
            <p:cNvSpPr>
              <a:spLocks noChangeArrowheads="1"/>
            </p:cNvSpPr>
            <p:nvPr/>
          </p:nvSpPr>
          <p:spPr bwMode="auto">
            <a:xfrm>
              <a:off x="728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5" name="Rectangle 123"/>
            <p:cNvSpPr>
              <a:spLocks noChangeArrowheads="1"/>
            </p:cNvSpPr>
            <p:nvPr/>
          </p:nvSpPr>
          <p:spPr bwMode="auto">
            <a:xfrm>
              <a:off x="1272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910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109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1453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9" name="Rectangle 127"/>
            <p:cNvSpPr>
              <a:spLocks noChangeArrowheads="1"/>
            </p:cNvSpPr>
            <p:nvPr/>
          </p:nvSpPr>
          <p:spPr bwMode="auto">
            <a:xfrm>
              <a:off x="1997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163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1816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2" name="Rectangle 130"/>
            <p:cNvSpPr>
              <a:spLocks noChangeArrowheads="1"/>
            </p:cNvSpPr>
            <p:nvPr/>
          </p:nvSpPr>
          <p:spPr bwMode="auto">
            <a:xfrm>
              <a:off x="2179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" name="Rectangle 131"/>
            <p:cNvSpPr>
              <a:spLocks noChangeArrowheads="1"/>
            </p:cNvSpPr>
            <p:nvPr/>
          </p:nvSpPr>
          <p:spPr bwMode="auto">
            <a:xfrm>
              <a:off x="2723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236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254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545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183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36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727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139"/>
            <p:cNvSpPr>
              <a:spLocks noChangeArrowheads="1"/>
            </p:cNvSpPr>
            <p:nvPr/>
          </p:nvSpPr>
          <p:spPr bwMode="auto">
            <a:xfrm>
              <a:off x="1271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Rectangle 140"/>
            <p:cNvSpPr>
              <a:spLocks noChangeArrowheads="1"/>
            </p:cNvSpPr>
            <p:nvPr/>
          </p:nvSpPr>
          <p:spPr bwMode="auto">
            <a:xfrm>
              <a:off x="909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Rectangle 141"/>
            <p:cNvSpPr>
              <a:spLocks noChangeArrowheads="1"/>
            </p:cNvSpPr>
            <p:nvPr/>
          </p:nvSpPr>
          <p:spPr bwMode="auto">
            <a:xfrm>
              <a:off x="109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1452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Rectangle 143"/>
            <p:cNvSpPr>
              <a:spLocks noChangeArrowheads="1"/>
            </p:cNvSpPr>
            <p:nvPr/>
          </p:nvSpPr>
          <p:spPr bwMode="auto">
            <a:xfrm>
              <a:off x="1996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Rectangle 144"/>
            <p:cNvSpPr>
              <a:spLocks noChangeArrowheads="1"/>
            </p:cNvSpPr>
            <p:nvPr/>
          </p:nvSpPr>
          <p:spPr bwMode="auto">
            <a:xfrm>
              <a:off x="163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Rectangle 145"/>
            <p:cNvSpPr>
              <a:spLocks noChangeArrowheads="1"/>
            </p:cNvSpPr>
            <p:nvPr/>
          </p:nvSpPr>
          <p:spPr bwMode="auto">
            <a:xfrm>
              <a:off x="1815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Rectangle 146"/>
            <p:cNvSpPr>
              <a:spLocks noChangeArrowheads="1"/>
            </p:cNvSpPr>
            <p:nvPr/>
          </p:nvSpPr>
          <p:spPr bwMode="auto">
            <a:xfrm>
              <a:off x="2178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Rectangle 147"/>
            <p:cNvSpPr>
              <a:spLocks noChangeArrowheads="1"/>
            </p:cNvSpPr>
            <p:nvPr/>
          </p:nvSpPr>
          <p:spPr bwMode="auto">
            <a:xfrm>
              <a:off x="2722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Rectangle 148"/>
            <p:cNvSpPr>
              <a:spLocks noChangeArrowheads="1"/>
            </p:cNvSpPr>
            <p:nvPr/>
          </p:nvSpPr>
          <p:spPr bwMode="auto">
            <a:xfrm>
              <a:off x="236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254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Rectangle 151"/>
            <p:cNvSpPr>
              <a:spLocks noChangeArrowheads="1"/>
            </p:cNvSpPr>
            <p:nvPr/>
          </p:nvSpPr>
          <p:spPr bwMode="auto">
            <a:xfrm>
              <a:off x="544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182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Rectangle 153"/>
            <p:cNvSpPr>
              <a:spLocks noChangeArrowheads="1"/>
            </p:cNvSpPr>
            <p:nvPr/>
          </p:nvSpPr>
          <p:spPr bwMode="auto">
            <a:xfrm>
              <a:off x="36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Rectangle 154"/>
            <p:cNvSpPr>
              <a:spLocks noChangeArrowheads="1"/>
            </p:cNvSpPr>
            <p:nvPr/>
          </p:nvSpPr>
          <p:spPr bwMode="auto">
            <a:xfrm>
              <a:off x="726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Rectangle 155"/>
            <p:cNvSpPr>
              <a:spLocks noChangeArrowheads="1"/>
            </p:cNvSpPr>
            <p:nvPr/>
          </p:nvSpPr>
          <p:spPr bwMode="auto">
            <a:xfrm>
              <a:off x="1270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Rectangle 156"/>
            <p:cNvSpPr>
              <a:spLocks noChangeArrowheads="1"/>
            </p:cNvSpPr>
            <p:nvPr/>
          </p:nvSpPr>
          <p:spPr bwMode="auto">
            <a:xfrm>
              <a:off x="908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Rectangle 157"/>
            <p:cNvSpPr>
              <a:spLocks noChangeArrowheads="1"/>
            </p:cNvSpPr>
            <p:nvPr/>
          </p:nvSpPr>
          <p:spPr bwMode="auto">
            <a:xfrm>
              <a:off x="108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Rectangle 158"/>
            <p:cNvSpPr>
              <a:spLocks noChangeArrowheads="1"/>
            </p:cNvSpPr>
            <p:nvPr/>
          </p:nvSpPr>
          <p:spPr bwMode="auto">
            <a:xfrm>
              <a:off x="1451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Rectangle 159"/>
            <p:cNvSpPr>
              <a:spLocks noChangeArrowheads="1"/>
            </p:cNvSpPr>
            <p:nvPr/>
          </p:nvSpPr>
          <p:spPr bwMode="auto">
            <a:xfrm>
              <a:off x="1995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Rectangle 160"/>
            <p:cNvSpPr>
              <a:spLocks noChangeArrowheads="1"/>
            </p:cNvSpPr>
            <p:nvPr/>
          </p:nvSpPr>
          <p:spPr bwMode="auto">
            <a:xfrm>
              <a:off x="163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Rectangle 161"/>
            <p:cNvSpPr>
              <a:spLocks noChangeArrowheads="1"/>
            </p:cNvSpPr>
            <p:nvPr/>
          </p:nvSpPr>
          <p:spPr bwMode="auto">
            <a:xfrm>
              <a:off x="1814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Rectangle 162"/>
            <p:cNvSpPr>
              <a:spLocks noChangeArrowheads="1"/>
            </p:cNvSpPr>
            <p:nvPr/>
          </p:nvSpPr>
          <p:spPr bwMode="auto">
            <a:xfrm>
              <a:off x="2177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Rectangle 163"/>
            <p:cNvSpPr>
              <a:spLocks noChangeArrowheads="1"/>
            </p:cNvSpPr>
            <p:nvPr/>
          </p:nvSpPr>
          <p:spPr bwMode="auto">
            <a:xfrm>
              <a:off x="2721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Rectangle 164"/>
            <p:cNvSpPr>
              <a:spLocks noChangeArrowheads="1"/>
            </p:cNvSpPr>
            <p:nvPr/>
          </p:nvSpPr>
          <p:spPr bwMode="auto">
            <a:xfrm>
              <a:off x="235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Rectangle 165"/>
            <p:cNvSpPr>
              <a:spLocks noChangeArrowheads="1"/>
            </p:cNvSpPr>
            <p:nvPr/>
          </p:nvSpPr>
          <p:spPr bwMode="auto">
            <a:xfrm>
              <a:off x="254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Rectangle 166"/>
            <p:cNvSpPr>
              <a:spLocks noChangeArrowheads="1"/>
            </p:cNvSpPr>
            <p:nvPr/>
          </p:nvSpPr>
          <p:spPr bwMode="auto">
            <a:xfrm>
              <a:off x="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Rectangle 167"/>
            <p:cNvSpPr>
              <a:spLocks noChangeArrowheads="1"/>
            </p:cNvSpPr>
            <p:nvPr/>
          </p:nvSpPr>
          <p:spPr bwMode="auto">
            <a:xfrm>
              <a:off x="546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Rectangle 168"/>
            <p:cNvSpPr>
              <a:spLocks noChangeArrowheads="1"/>
            </p:cNvSpPr>
            <p:nvPr/>
          </p:nvSpPr>
          <p:spPr bwMode="auto">
            <a:xfrm>
              <a:off x="184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Rectangle 169"/>
            <p:cNvSpPr>
              <a:spLocks noChangeArrowheads="1"/>
            </p:cNvSpPr>
            <p:nvPr/>
          </p:nvSpPr>
          <p:spPr bwMode="auto">
            <a:xfrm>
              <a:off x="36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2" name="Rectangle 170"/>
            <p:cNvSpPr>
              <a:spLocks noChangeArrowheads="1"/>
            </p:cNvSpPr>
            <p:nvPr/>
          </p:nvSpPr>
          <p:spPr bwMode="auto">
            <a:xfrm>
              <a:off x="728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Rectangle 171"/>
            <p:cNvSpPr>
              <a:spLocks noChangeArrowheads="1"/>
            </p:cNvSpPr>
            <p:nvPr/>
          </p:nvSpPr>
          <p:spPr bwMode="auto">
            <a:xfrm>
              <a:off x="1272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" name="Rectangle 172"/>
            <p:cNvSpPr>
              <a:spLocks noChangeArrowheads="1"/>
            </p:cNvSpPr>
            <p:nvPr/>
          </p:nvSpPr>
          <p:spPr bwMode="auto">
            <a:xfrm>
              <a:off x="910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5" name="Rectangle 173"/>
            <p:cNvSpPr>
              <a:spLocks noChangeArrowheads="1"/>
            </p:cNvSpPr>
            <p:nvPr/>
          </p:nvSpPr>
          <p:spPr bwMode="auto">
            <a:xfrm>
              <a:off x="109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6" name="Rectangle 174"/>
            <p:cNvSpPr>
              <a:spLocks noChangeArrowheads="1"/>
            </p:cNvSpPr>
            <p:nvPr/>
          </p:nvSpPr>
          <p:spPr bwMode="auto">
            <a:xfrm>
              <a:off x="1453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7" name="Rectangle 175"/>
            <p:cNvSpPr>
              <a:spLocks noChangeArrowheads="1"/>
            </p:cNvSpPr>
            <p:nvPr/>
          </p:nvSpPr>
          <p:spPr bwMode="auto">
            <a:xfrm>
              <a:off x="1997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8" name="Rectangle 176"/>
            <p:cNvSpPr>
              <a:spLocks noChangeArrowheads="1"/>
            </p:cNvSpPr>
            <p:nvPr/>
          </p:nvSpPr>
          <p:spPr bwMode="auto">
            <a:xfrm>
              <a:off x="163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9" name="Rectangle 177"/>
            <p:cNvSpPr>
              <a:spLocks noChangeArrowheads="1"/>
            </p:cNvSpPr>
            <p:nvPr/>
          </p:nvSpPr>
          <p:spPr bwMode="auto">
            <a:xfrm>
              <a:off x="1816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0" name="Rectangle 178"/>
            <p:cNvSpPr>
              <a:spLocks noChangeArrowheads="1"/>
            </p:cNvSpPr>
            <p:nvPr/>
          </p:nvSpPr>
          <p:spPr bwMode="auto">
            <a:xfrm>
              <a:off x="2179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1" name="Rectangle 179"/>
            <p:cNvSpPr>
              <a:spLocks noChangeArrowheads="1"/>
            </p:cNvSpPr>
            <p:nvPr/>
          </p:nvSpPr>
          <p:spPr bwMode="auto">
            <a:xfrm>
              <a:off x="2723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2" name="Rectangle 180"/>
            <p:cNvSpPr>
              <a:spLocks noChangeArrowheads="1"/>
            </p:cNvSpPr>
            <p:nvPr/>
          </p:nvSpPr>
          <p:spPr bwMode="auto">
            <a:xfrm>
              <a:off x="236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3" name="Rectangle 181"/>
            <p:cNvSpPr>
              <a:spLocks noChangeArrowheads="1"/>
            </p:cNvSpPr>
            <p:nvPr/>
          </p:nvSpPr>
          <p:spPr bwMode="auto">
            <a:xfrm>
              <a:off x="254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Rectangle 182"/>
            <p:cNvSpPr>
              <a:spLocks noChangeArrowheads="1"/>
            </p:cNvSpPr>
            <p:nvPr/>
          </p:nvSpPr>
          <p:spPr bwMode="auto">
            <a:xfrm>
              <a:off x="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5" name="Rectangle 183"/>
            <p:cNvSpPr>
              <a:spLocks noChangeArrowheads="1"/>
            </p:cNvSpPr>
            <p:nvPr/>
          </p:nvSpPr>
          <p:spPr bwMode="auto">
            <a:xfrm>
              <a:off x="545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6" name="Rectangle 184"/>
            <p:cNvSpPr>
              <a:spLocks noChangeArrowheads="1"/>
            </p:cNvSpPr>
            <p:nvPr/>
          </p:nvSpPr>
          <p:spPr bwMode="auto">
            <a:xfrm>
              <a:off x="183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7" name="Rectangle 185"/>
            <p:cNvSpPr>
              <a:spLocks noChangeArrowheads="1"/>
            </p:cNvSpPr>
            <p:nvPr/>
          </p:nvSpPr>
          <p:spPr bwMode="auto">
            <a:xfrm>
              <a:off x="36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8" name="Rectangle 186"/>
            <p:cNvSpPr>
              <a:spLocks noChangeArrowheads="1"/>
            </p:cNvSpPr>
            <p:nvPr/>
          </p:nvSpPr>
          <p:spPr bwMode="auto">
            <a:xfrm>
              <a:off x="727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9" name="Rectangle 187"/>
            <p:cNvSpPr>
              <a:spLocks noChangeArrowheads="1"/>
            </p:cNvSpPr>
            <p:nvPr/>
          </p:nvSpPr>
          <p:spPr bwMode="auto">
            <a:xfrm>
              <a:off x="1271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0" name="Rectangle 188"/>
            <p:cNvSpPr>
              <a:spLocks noChangeArrowheads="1"/>
            </p:cNvSpPr>
            <p:nvPr/>
          </p:nvSpPr>
          <p:spPr bwMode="auto">
            <a:xfrm>
              <a:off x="909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1" name="Rectangle 189"/>
            <p:cNvSpPr>
              <a:spLocks noChangeArrowheads="1"/>
            </p:cNvSpPr>
            <p:nvPr/>
          </p:nvSpPr>
          <p:spPr bwMode="auto">
            <a:xfrm>
              <a:off x="109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2" name="Rectangle 190"/>
            <p:cNvSpPr>
              <a:spLocks noChangeArrowheads="1"/>
            </p:cNvSpPr>
            <p:nvPr/>
          </p:nvSpPr>
          <p:spPr bwMode="auto">
            <a:xfrm>
              <a:off x="1452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3" name="Rectangle 191"/>
            <p:cNvSpPr>
              <a:spLocks noChangeArrowheads="1"/>
            </p:cNvSpPr>
            <p:nvPr/>
          </p:nvSpPr>
          <p:spPr bwMode="auto">
            <a:xfrm>
              <a:off x="1996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" name="Rectangle 192"/>
            <p:cNvSpPr>
              <a:spLocks noChangeArrowheads="1"/>
            </p:cNvSpPr>
            <p:nvPr/>
          </p:nvSpPr>
          <p:spPr bwMode="auto">
            <a:xfrm>
              <a:off x="163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5" name="Rectangle 193"/>
            <p:cNvSpPr>
              <a:spLocks noChangeArrowheads="1"/>
            </p:cNvSpPr>
            <p:nvPr/>
          </p:nvSpPr>
          <p:spPr bwMode="auto">
            <a:xfrm>
              <a:off x="1815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6" name="Rectangle 194"/>
            <p:cNvSpPr>
              <a:spLocks noChangeArrowheads="1"/>
            </p:cNvSpPr>
            <p:nvPr/>
          </p:nvSpPr>
          <p:spPr bwMode="auto">
            <a:xfrm>
              <a:off x="2178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7" name="Rectangle 195"/>
            <p:cNvSpPr>
              <a:spLocks noChangeArrowheads="1"/>
            </p:cNvSpPr>
            <p:nvPr/>
          </p:nvSpPr>
          <p:spPr bwMode="auto">
            <a:xfrm>
              <a:off x="2722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8" name="Rectangle 196"/>
            <p:cNvSpPr>
              <a:spLocks noChangeArrowheads="1"/>
            </p:cNvSpPr>
            <p:nvPr/>
          </p:nvSpPr>
          <p:spPr bwMode="auto">
            <a:xfrm>
              <a:off x="236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9" name="Rectangle 197"/>
            <p:cNvSpPr>
              <a:spLocks noChangeArrowheads="1"/>
            </p:cNvSpPr>
            <p:nvPr/>
          </p:nvSpPr>
          <p:spPr bwMode="auto">
            <a:xfrm>
              <a:off x="254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0" name="Rectangle 198"/>
            <p:cNvSpPr>
              <a:spLocks noChangeArrowheads="1"/>
            </p:cNvSpPr>
            <p:nvPr/>
          </p:nvSpPr>
          <p:spPr bwMode="auto">
            <a:xfrm>
              <a:off x="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" name="Rectangle 199"/>
            <p:cNvSpPr>
              <a:spLocks noChangeArrowheads="1"/>
            </p:cNvSpPr>
            <p:nvPr/>
          </p:nvSpPr>
          <p:spPr bwMode="auto">
            <a:xfrm>
              <a:off x="546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2" name="Rectangle 200"/>
            <p:cNvSpPr>
              <a:spLocks noChangeArrowheads="1"/>
            </p:cNvSpPr>
            <p:nvPr/>
          </p:nvSpPr>
          <p:spPr bwMode="auto">
            <a:xfrm>
              <a:off x="184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3" name="Rectangle 201"/>
            <p:cNvSpPr>
              <a:spLocks noChangeArrowheads="1"/>
            </p:cNvSpPr>
            <p:nvPr/>
          </p:nvSpPr>
          <p:spPr bwMode="auto">
            <a:xfrm>
              <a:off x="36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" name="Rectangle 202"/>
            <p:cNvSpPr>
              <a:spLocks noChangeArrowheads="1"/>
            </p:cNvSpPr>
            <p:nvPr/>
          </p:nvSpPr>
          <p:spPr bwMode="auto">
            <a:xfrm>
              <a:off x="728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" name="Rectangle 203"/>
            <p:cNvSpPr>
              <a:spLocks noChangeArrowheads="1"/>
            </p:cNvSpPr>
            <p:nvPr/>
          </p:nvSpPr>
          <p:spPr bwMode="auto">
            <a:xfrm>
              <a:off x="1272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" name="Rectangle 204"/>
            <p:cNvSpPr>
              <a:spLocks noChangeArrowheads="1"/>
            </p:cNvSpPr>
            <p:nvPr/>
          </p:nvSpPr>
          <p:spPr bwMode="auto">
            <a:xfrm>
              <a:off x="910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7" name="Rectangle 205"/>
            <p:cNvSpPr>
              <a:spLocks noChangeArrowheads="1"/>
            </p:cNvSpPr>
            <p:nvPr/>
          </p:nvSpPr>
          <p:spPr bwMode="auto">
            <a:xfrm>
              <a:off x="109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" name="Rectangle 206"/>
            <p:cNvSpPr>
              <a:spLocks noChangeArrowheads="1"/>
            </p:cNvSpPr>
            <p:nvPr/>
          </p:nvSpPr>
          <p:spPr bwMode="auto">
            <a:xfrm>
              <a:off x="1453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9" name="Rectangle 207"/>
            <p:cNvSpPr>
              <a:spLocks noChangeArrowheads="1"/>
            </p:cNvSpPr>
            <p:nvPr/>
          </p:nvSpPr>
          <p:spPr bwMode="auto">
            <a:xfrm>
              <a:off x="1997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0" name="Rectangle 208"/>
            <p:cNvSpPr>
              <a:spLocks noChangeArrowheads="1"/>
            </p:cNvSpPr>
            <p:nvPr/>
          </p:nvSpPr>
          <p:spPr bwMode="auto">
            <a:xfrm>
              <a:off x="163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1" name="Rectangle 209"/>
            <p:cNvSpPr>
              <a:spLocks noChangeArrowheads="1"/>
            </p:cNvSpPr>
            <p:nvPr/>
          </p:nvSpPr>
          <p:spPr bwMode="auto">
            <a:xfrm>
              <a:off x="1816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2" name="Rectangle 210"/>
            <p:cNvSpPr>
              <a:spLocks noChangeArrowheads="1"/>
            </p:cNvSpPr>
            <p:nvPr/>
          </p:nvSpPr>
          <p:spPr bwMode="auto">
            <a:xfrm>
              <a:off x="2179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3" name="Rectangle 211"/>
            <p:cNvSpPr>
              <a:spLocks noChangeArrowheads="1"/>
            </p:cNvSpPr>
            <p:nvPr/>
          </p:nvSpPr>
          <p:spPr bwMode="auto">
            <a:xfrm>
              <a:off x="2723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4" name="Rectangle 212"/>
            <p:cNvSpPr>
              <a:spLocks noChangeArrowheads="1"/>
            </p:cNvSpPr>
            <p:nvPr/>
          </p:nvSpPr>
          <p:spPr bwMode="auto">
            <a:xfrm>
              <a:off x="236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" name="Rectangle 213"/>
            <p:cNvSpPr>
              <a:spLocks noChangeArrowheads="1"/>
            </p:cNvSpPr>
            <p:nvPr/>
          </p:nvSpPr>
          <p:spPr bwMode="auto">
            <a:xfrm>
              <a:off x="254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6" name="Rectangle 214"/>
            <p:cNvSpPr>
              <a:spLocks noChangeArrowheads="1"/>
            </p:cNvSpPr>
            <p:nvPr/>
          </p:nvSpPr>
          <p:spPr bwMode="auto">
            <a:xfrm>
              <a:off x="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7" name="Rectangle 215"/>
            <p:cNvSpPr>
              <a:spLocks noChangeArrowheads="1"/>
            </p:cNvSpPr>
            <p:nvPr/>
          </p:nvSpPr>
          <p:spPr bwMode="auto">
            <a:xfrm>
              <a:off x="545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8" name="Rectangle 216"/>
            <p:cNvSpPr>
              <a:spLocks noChangeArrowheads="1"/>
            </p:cNvSpPr>
            <p:nvPr/>
          </p:nvSpPr>
          <p:spPr bwMode="auto">
            <a:xfrm>
              <a:off x="183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" name="Rectangle 217"/>
            <p:cNvSpPr>
              <a:spLocks noChangeArrowheads="1"/>
            </p:cNvSpPr>
            <p:nvPr/>
          </p:nvSpPr>
          <p:spPr bwMode="auto">
            <a:xfrm>
              <a:off x="36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0" name="Rectangle 218"/>
            <p:cNvSpPr>
              <a:spLocks noChangeArrowheads="1"/>
            </p:cNvSpPr>
            <p:nvPr/>
          </p:nvSpPr>
          <p:spPr bwMode="auto">
            <a:xfrm>
              <a:off x="727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1" name="Rectangle 219"/>
            <p:cNvSpPr>
              <a:spLocks noChangeArrowheads="1"/>
            </p:cNvSpPr>
            <p:nvPr/>
          </p:nvSpPr>
          <p:spPr bwMode="auto">
            <a:xfrm>
              <a:off x="1271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2" name="Rectangle 220"/>
            <p:cNvSpPr>
              <a:spLocks noChangeArrowheads="1"/>
            </p:cNvSpPr>
            <p:nvPr/>
          </p:nvSpPr>
          <p:spPr bwMode="auto">
            <a:xfrm>
              <a:off x="909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3" name="Rectangle 221"/>
            <p:cNvSpPr>
              <a:spLocks noChangeArrowheads="1"/>
            </p:cNvSpPr>
            <p:nvPr/>
          </p:nvSpPr>
          <p:spPr bwMode="auto">
            <a:xfrm>
              <a:off x="109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4" name="Rectangle 222"/>
            <p:cNvSpPr>
              <a:spLocks noChangeArrowheads="1"/>
            </p:cNvSpPr>
            <p:nvPr/>
          </p:nvSpPr>
          <p:spPr bwMode="auto">
            <a:xfrm>
              <a:off x="1452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" name="Rectangle 223"/>
            <p:cNvSpPr>
              <a:spLocks noChangeArrowheads="1"/>
            </p:cNvSpPr>
            <p:nvPr/>
          </p:nvSpPr>
          <p:spPr bwMode="auto">
            <a:xfrm>
              <a:off x="1996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6" name="Rectangle 224"/>
            <p:cNvSpPr>
              <a:spLocks noChangeArrowheads="1"/>
            </p:cNvSpPr>
            <p:nvPr/>
          </p:nvSpPr>
          <p:spPr bwMode="auto">
            <a:xfrm>
              <a:off x="163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7" name="Rectangle 225"/>
            <p:cNvSpPr>
              <a:spLocks noChangeArrowheads="1"/>
            </p:cNvSpPr>
            <p:nvPr/>
          </p:nvSpPr>
          <p:spPr bwMode="auto">
            <a:xfrm>
              <a:off x="1815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8" name="Rectangle 226"/>
            <p:cNvSpPr>
              <a:spLocks noChangeArrowheads="1"/>
            </p:cNvSpPr>
            <p:nvPr/>
          </p:nvSpPr>
          <p:spPr bwMode="auto">
            <a:xfrm>
              <a:off x="2178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9" name="Rectangle 227"/>
            <p:cNvSpPr>
              <a:spLocks noChangeArrowheads="1"/>
            </p:cNvSpPr>
            <p:nvPr/>
          </p:nvSpPr>
          <p:spPr bwMode="auto">
            <a:xfrm>
              <a:off x="2722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0" name="Rectangle 228"/>
            <p:cNvSpPr>
              <a:spLocks noChangeArrowheads="1"/>
            </p:cNvSpPr>
            <p:nvPr/>
          </p:nvSpPr>
          <p:spPr bwMode="auto">
            <a:xfrm>
              <a:off x="236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1" name="Rectangle 229"/>
            <p:cNvSpPr>
              <a:spLocks noChangeArrowheads="1"/>
            </p:cNvSpPr>
            <p:nvPr/>
          </p:nvSpPr>
          <p:spPr bwMode="auto">
            <a:xfrm>
              <a:off x="254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2" name="Rectangle 230"/>
            <p:cNvSpPr>
              <a:spLocks noChangeArrowheads="1"/>
            </p:cNvSpPr>
            <p:nvPr/>
          </p:nvSpPr>
          <p:spPr bwMode="auto">
            <a:xfrm>
              <a:off x="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3" name="Rectangle 231"/>
            <p:cNvSpPr>
              <a:spLocks noChangeArrowheads="1"/>
            </p:cNvSpPr>
            <p:nvPr/>
          </p:nvSpPr>
          <p:spPr bwMode="auto">
            <a:xfrm>
              <a:off x="547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4" name="Rectangle 232"/>
            <p:cNvSpPr>
              <a:spLocks noChangeArrowheads="1"/>
            </p:cNvSpPr>
            <p:nvPr/>
          </p:nvSpPr>
          <p:spPr bwMode="auto">
            <a:xfrm>
              <a:off x="185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" name="Rectangle 233"/>
            <p:cNvSpPr>
              <a:spLocks noChangeArrowheads="1"/>
            </p:cNvSpPr>
            <p:nvPr/>
          </p:nvSpPr>
          <p:spPr bwMode="auto">
            <a:xfrm>
              <a:off x="36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" name="Rectangle 234"/>
            <p:cNvSpPr>
              <a:spLocks noChangeArrowheads="1"/>
            </p:cNvSpPr>
            <p:nvPr/>
          </p:nvSpPr>
          <p:spPr bwMode="auto">
            <a:xfrm>
              <a:off x="729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7" name="Rectangle 235"/>
            <p:cNvSpPr>
              <a:spLocks noChangeArrowheads="1"/>
            </p:cNvSpPr>
            <p:nvPr/>
          </p:nvSpPr>
          <p:spPr bwMode="auto">
            <a:xfrm>
              <a:off x="1273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8" name="Rectangle 236"/>
            <p:cNvSpPr>
              <a:spLocks noChangeArrowheads="1"/>
            </p:cNvSpPr>
            <p:nvPr/>
          </p:nvSpPr>
          <p:spPr bwMode="auto">
            <a:xfrm>
              <a:off x="911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9" name="Rectangle 237"/>
            <p:cNvSpPr>
              <a:spLocks noChangeArrowheads="1"/>
            </p:cNvSpPr>
            <p:nvPr/>
          </p:nvSpPr>
          <p:spPr bwMode="auto">
            <a:xfrm>
              <a:off x="109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0" name="Rectangle 238"/>
            <p:cNvSpPr>
              <a:spLocks noChangeArrowheads="1"/>
            </p:cNvSpPr>
            <p:nvPr/>
          </p:nvSpPr>
          <p:spPr bwMode="auto">
            <a:xfrm>
              <a:off x="1454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1" name="Rectangle 239"/>
            <p:cNvSpPr>
              <a:spLocks noChangeArrowheads="1"/>
            </p:cNvSpPr>
            <p:nvPr/>
          </p:nvSpPr>
          <p:spPr bwMode="auto">
            <a:xfrm>
              <a:off x="1998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2" name="Rectangle 240"/>
            <p:cNvSpPr>
              <a:spLocks noChangeArrowheads="1"/>
            </p:cNvSpPr>
            <p:nvPr/>
          </p:nvSpPr>
          <p:spPr bwMode="auto">
            <a:xfrm>
              <a:off x="163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3" name="Rectangle 241"/>
            <p:cNvSpPr>
              <a:spLocks noChangeArrowheads="1"/>
            </p:cNvSpPr>
            <p:nvPr/>
          </p:nvSpPr>
          <p:spPr bwMode="auto">
            <a:xfrm>
              <a:off x="1817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4" name="Rectangle 242"/>
            <p:cNvSpPr>
              <a:spLocks noChangeArrowheads="1"/>
            </p:cNvSpPr>
            <p:nvPr/>
          </p:nvSpPr>
          <p:spPr bwMode="auto">
            <a:xfrm>
              <a:off x="2180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" name="Rectangle 243"/>
            <p:cNvSpPr>
              <a:spLocks noChangeArrowheads="1"/>
            </p:cNvSpPr>
            <p:nvPr/>
          </p:nvSpPr>
          <p:spPr bwMode="auto">
            <a:xfrm>
              <a:off x="2724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" name="Rectangle 244"/>
            <p:cNvSpPr>
              <a:spLocks noChangeArrowheads="1"/>
            </p:cNvSpPr>
            <p:nvPr/>
          </p:nvSpPr>
          <p:spPr bwMode="auto">
            <a:xfrm>
              <a:off x="236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7" name="Rectangle 245"/>
            <p:cNvSpPr>
              <a:spLocks noChangeArrowheads="1"/>
            </p:cNvSpPr>
            <p:nvPr/>
          </p:nvSpPr>
          <p:spPr bwMode="auto">
            <a:xfrm>
              <a:off x="254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8" name="Rectangle 246"/>
            <p:cNvSpPr>
              <a:spLocks noChangeArrowheads="1"/>
            </p:cNvSpPr>
            <p:nvPr/>
          </p:nvSpPr>
          <p:spPr bwMode="auto">
            <a:xfrm>
              <a:off x="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9" name="Rectangle 247"/>
            <p:cNvSpPr>
              <a:spLocks noChangeArrowheads="1"/>
            </p:cNvSpPr>
            <p:nvPr/>
          </p:nvSpPr>
          <p:spPr bwMode="auto">
            <a:xfrm>
              <a:off x="546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0" name="Rectangle 248"/>
            <p:cNvSpPr>
              <a:spLocks noChangeArrowheads="1"/>
            </p:cNvSpPr>
            <p:nvPr/>
          </p:nvSpPr>
          <p:spPr bwMode="auto">
            <a:xfrm>
              <a:off x="184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1" name="Rectangle 249"/>
            <p:cNvSpPr>
              <a:spLocks noChangeArrowheads="1"/>
            </p:cNvSpPr>
            <p:nvPr/>
          </p:nvSpPr>
          <p:spPr bwMode="auto">
            <a:xfrm>
              <a:off x="36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2" name="Rectangle 250"/>
            <p:cNvSpPr>
              <a:spLocks noChangeArrowheads="1"/>
            </p:cNvSpPr>
            <p:nvPr/>
          </p:nvSpPr>
          <p:spPr bwMode="auto">
            <a:xfrm>
              <a:off x="728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3" name="Rectangle 251"/>
            <p:cNvSpPr>
              <a:spLocks noChangeArrowheads="1"/>
            </p:cNvSpPr>
            <p:nvPr/>
          </p:nvSpPr>
          <p:spPr bwMode="auto">
            <a:xfrm>
              <a:off x="1272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4" name="Rectangle 252"/>
            <p:cNvSpPr>
              <a:spLocks noChangeArrowheads="1"/>
            </p:cNvSpPr>
            <p:nvPr/>
          </p:nvSpPr>
          <p:spPr bwMode="auto">
            <a:xfrm>
              <a:off x="910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5" name="Rectangle 253"/>
            <p:cNvSpPr>
              <a:spLocks noChangeArrowheads="1"/>
            </p:cNvSpPr>
            <p:nvPr/>
          </p:nvSpPr>
          <p:spPr bwMode="auto">
            <a:xfrm>
              <a:off x="109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" name="Rectangle 254"/>
            <p:cNvSpPr>
              <a:spLocks noChangeArrowheads="1"/>
            </p:cNvSpPr>
            <p:nvPr/>
          </p:nvSpPr>
          <p:spPr bwMode="auto">
            <a:xfrm>
              <a:off x="1453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7" name="Rectangle 255"/>
            <p:cNvSpPr>
              <a:spLocks noChangeArrowheads="1"/>
            </p:cNvSpPr>
            <p:nvPr/>
          </p:nvSpPr>
          <p:spPr bwMode="auto">
            <a:xfrm>
              <a:off x="1997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8" name="Rectangle 256"/>
            <p:cNvSpPr>
              <a:spLocks noChangeArrowheads="1"/>
            </p:cNvSpPr>
            <p:nvPr/>
          </p:nvSpPr>
          <p:spPr bwMode="auto">
            <a:xfrm>
              <a:off x="163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9" name="Rectangle 257"/>
            <p:cNvSpPr>
              <a:spLocks noChangeArrowheads="1"/>
            </p:cNvSpPr>
            <p:nvPr/>
          </p:nvSpPr>
          <p:spPr bwMode="auto">
            <a:xfrm>
              <a:off x="1816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0" name="Rectangle 258"/>
            <p:cNvSpPr>
              <a:spLocks noChangeArrowheads="1"/>
            </p:cNvSpPr>
            <p:nvPr/>
          </p:nvSpPr>
          <p:spPr bwMode="auto">
            <a:xfrm>
              <a:off x="2179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1" name="Rectangle 259"/>
            <p:cNvSpPr>
              <a:spLocks noChangeArrowheads="1"/>
            </p:cNvSpPr>
            <p:nvPr/>
          </p:nvSpPr>
          <p:spPr bwMode="auto">
            <a:xfrm>
              <a:off x="2723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2" name="Rectangle 260"/>
            <p:cNvSpPr>
              <a:spLocks noChangeArrowheads="1"/>
            </p:cNvSpPr>
            <p:nvPr/>
          </p:nvSpPr>
          <p:spPr bwMode="auto">
            <a:xfrm>
              <a:off x="236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3" name="Rectangle 261"/>
            <p:cNvSpPr>
              <a:spLocks noChangeArrowheads="1"/>
            </p:cNvSpPr>
            <p:nvPr/>
          </p:nvSpPr>
          <p:spPr bwMode="auto">
            <a:xfrm>
              <a:off x="254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4" name="Group 262"/>
          <p:cNvGrpSpPr/>
          <p:nvPr/>
        </p:nvGrpSpPr>
        <p:grpSpPr bwMode="auto">
          <a:xfrm rot="10800000">
            <a:off x="7308850" y="3718421"/>
            <a:ext cx="577850" cy="574675"/>
            <a:chOff x="0" y="0"/>
            <a:chExt cx="364" cy="362"/>
          </a:xfrm>
        </p:grpSpPr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8" name="Group 266"/>
          <p:cNvGrpSpPr/>
          <p:nvPr/>
        </p:nvGrpSpPr>
        <p:grpSpPr bwMode="auto">
          <a:xfrm rot="-5400000">
            <a:off x="6515101" y="3684587"/>
            <a:ext cx="577850" cy="574675"/>
            <a:chOff x="0" y="0"/>
            <a:chExt cx="364" cy="362"/>
          </a:xfrm>
        </p:grpSpPr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2" name="Group 270"/>
          <p:cNvGrpSpPr/>
          <p:nvPr/>
        </p:nvGrpSpPr>
        <p:grpSpPr bwMode="auto">
          <a:xfrm rot="-60000">
            <a:off x="6516688" y="2890838"/>
            <a:ext cx="577850" cy="574675"/>
            <a:chOff x="0" y="0"/>
            <a:chExt cx="364" cy="362"/>
          </a:xfrm>
        </p:grpSpPr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" name="Group 274"/>
          <p:cNvGrpSpPr/>
          <p:nvPr/>
        </p:nvGrpSpPr>
        <p:grpSpPr bwMode="auto">
          <a:xfrm rot="5340000">
            <a:off x="7307263" y="2927845"/>
            <a:ext cx="577850" cy="574675"/>
            <a:chOff x="0" y="0"/>
            <a:chExt cx="364" cy="362"/>
          </a:xfrm>
        </p:grpSpPr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8" name="Rectangle 27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第一次分割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4" name="Group 262"/>
          <p:cNvGrpSpPr/>
          <p:nvPr/>
        </p:nvGrpSpPr>
        <p:grpSpPr bwMode="auto">
          <a:xfrm rot="10800000">
            <a:off x="7308850" y="3718421"/>
            <a:ext cx="577850" cy="574675"/>
            <a:chOff x="0" y="0"/>
            <a:chExt cx="364" cy="362"/>
          </a:xfrm>
        </p:grpSpPr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8" name="Group 266"/>
          <p:cNvGrpSpPr/>
          <p:nvPr/>
        </p:nvGrpSpPr>
        <p:grpSpPr bwMode="auto">
          <a:xfrm rot="-5400000">
            <a:off x="6515101" y="3684587"/>
            <a:ext cx="577850" cy="574675"/>
            <a:chOff x="0" y="0"/>
            <a:chExt cx="364" cy="362"/>
          </a:xfrm>
        </p:grpSpPr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2" name="Group 270"/>
          <p:cNvGrpSpPr/>
          <p:nvPr/>
        </p:nvGrpSpPr>
        <p:grpSpPr bwMode="auto">
          <a:xfrm rot="-60000">
            <a:off x="6516688" y="2890838"/>
            <a:ext cx="577850" cy="574675"/>
            <a:chOff x="0" y="0"/>
            <a:chExt cx="364" cy="362"/>
          </a:xfrm>
        </p:grpSpPr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" name="Group 274"/>
          <p:cNvGrpSpPr/>
          <p:nvPr/>
        </p:nvGrpSpPr>
        <p:grpSpPr bwMode="auto">
          <a:xfrm rot="5340000">
            <a:off x="7307263" y="2927845"/>
            <a:ext cx="577850" cy="574675"/>
            <a:chOff x="0" y="0"/>
            <a:chExt cx="364" cy="362"/>
          </a:xfrm>
        </p:grpSpPr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8" name="Rectangle 27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80" name="Group 5"/>
          <p:cNvGrpSpPr/>
          <p:nvPr/>
        </p:nvGrpSpPr>
        <p:grpSpPr bwMode="auto">
          <a:xfrm>
            <a:off x="827088" y="1557338"/>
            <a:ext cx="4613275" cy="4606925"/>
            <a:chOff x="0" y="0"/>
            <a:chExt cx="2906" cy="2903"/>
          </a:xfrm>
        </p:grpSpPr>
        <p:sp>
          <p:nvSpPr>
            <p:cNvPr id="281" name="Rectangle 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2" name="Rectangle 7"/>
            <p:cNvSpPr>
              <a:spLocks noChangeArrowheads="1"/>
            </p:cNvSpPr>
            <p:nvPr/>
          </p:nvSpPr>
          <p:spPr bwMode="auto">
            <a:xfrm>
              <a:off x="545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3" name="Rectangle 8"/>
            <p:cNvSpPr>
              <a:spLocks noChangeArrowheads="1"/>
            </p:cNvSpPr>
            <p:nvPr/>
          </p:nvSpPr>
          <p:spPr bwMode="auto">
            <a:xfrm>
              <a:off x="183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4" name="Rectangle 9"/>
            <p:cNvSpPr>
              <a:spLocks noChangeArrowheads="1"/>
            </p:cNvSpPr>
            <p:nvPr/>
          </p:nvSpPr>
          <p:spPr bwMode="auto">
            <a:xfrm>
              <a:off x="36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5" name="Rectangle 10"/>
            <p:cNvSpPr>
              <a:spLocks noChangeArrowheads="1"/>
            </p:cNvSpPr>
            <p:nvPr/>
          </p:nvSpPr>
          <p:spPr bwMode="auto">
            <a:xfrm>
              <a:off x="727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" name="Rectangle 11"/>
            <p:cNvSpPr>
              <a:spLocks noChangeArrowheads="1"/>
            </p:cNvSpPr>
            <p:nvPr/>
          </p:nvSpPr>
          <p:spPr bwMode="auto">
            <a:xfrm>
              <a:off x="1271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7" name="Rectangle 12"/>
            <p:cNvSpPr>
              <a:spLocks noChangeArrowheads="1"/>
            </p:cNvSpPr>
            <p:nvPr/>
          </p:nvSpPr>
          <p:spPr bwMode="auto">
            <a:xfrm>
              <a:off x="909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8" name="Rectangle 13"/>
            <p:cNvSpPr>
              <a:spLocks noChangeArrowheads="1"/>
            </p:cNvSpPr>
            <p:nvPr/>
          </p:nvSpPr>
          <p:spPr bwMode="auto">
            <a:xfrm>
              <a:off x="109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9" name="Rectangle 14"/>
            <p:cNvSpPr>
              <a:spLocks noChangeArrowheads="1"/>
            </p:cNvSpPr>
            <p:nvPr/>
          </p:nvSpPr>
          <p:spPr bwMode="auto">
            <a:xfrm>
              <a:off x="1452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0" name="Rectangle 15"/>
            <p:cNvSpPr>
              <a:spLocks noChangeArrowheads="1"/>
            </p:cNvSpPr>
            <p:nvPr/>
          </p:nvSpPr>
          <p:spPr bwMode="auto">
            <a:xfrm>
              <a:off x="1996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1" name="Rectangle 16"/>
            <p:cNvSpPr>
              <a:spLocks noChangeArrowheads="1"/>
            </p:cNvSpPr>
            <p:nvPr/>
          </p:nvSpPr>
          <p:spPr bwMode="auto">
            <a:xfrm>
              <a:off x="163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2" name="Rectangle 17"/>
            <p:cNvSpPr>
              <a:spLocks noChangeArrowheads="1"/>
            </p:cNvSpPr>
            <p:nvPr/>
          </p:nvSpPr>
          <p:spPr bwMode="auto">
            <a:xfrm>
              <a:off x="1815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3" name="Rectangle 18"/>
            <p:cNvSpPr>
              <a:spLocks noChangeArrowheads="1"/>
            </p:cNvSpPr>
            <p:nvPr/>
          </p:nvSpPr>
          <p:spPr bwMode="auto">
            <a:xfrm>
              <a:off x="2178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4" name="Rectangle 19"/>
            <p:cNvSpPr>
              <a:spLocks noChangeArrowheads="1"/>
            </p:cNvSpPr>
            <p:nvPr/>
          </p:nvSpPr>
          <p:spPr bwMode="auto">
            <a:xfrm>
              <a:off x="2722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5" name="Rectangle 20"/>
            <p:cNvSpPr>
              <a:spLocks noChangeArrowheads="1"/>
            </p:cNvSpPr>
            <p:nvPr/>
          </p:nvSpPr>
          <p:spPr bwMode="auto">
            <a:xfrm>
              <a:off x="236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6" name="Rectangle 21"/>
            <p:cNvSpPr>
              <a:spLocks noChangeArrowheads="1"/>
            </p:cNvSpPr>
            <p:nvPr/>
          </p:nvSpPr>
          <p:spPr bwMode="auto">
            <a:xfrm>
              <a:off x="254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7" name="Rectangle 22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8" name="Rectangle 23"/>
            <p:cNvSpPr>
              <a:spLocks noChangeArrowheads="1"/>
            </p:cNvSpPr>
            <p:nvPr/>
          </p:nvSpPr>
          <p:spPr bwMode="auto">
            <a:xfrm>
              <a:off x="544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9" name="Rectangle 24"/>
            <p:cNvSpPr>
              <a:spLocks noChangeArrowheads="1"/>
            </p:cNvSpPr>
            <p:nvPr/>
          </p:nvSpPr>
          <p:spPr bwMode="auto">
            <a:xfrm>
              <a:off x="182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0" name="Rectangle 25"/>
            <p:cNvSpPr>
              <a:spLocks noChangeArrowheads="1"/>
            </p:cNvSpPr>
            <p:nvPr/>
          </p:nvSpPr>
          <p:spPr bwMode="auto">
            <a:xfrm>
              <a:off x="36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1" name="Rectangle 26"/>
            <p:cNvSpPr>
              <a:spLocks noChangeArrowheads="1"/>
            </p:cNvSpPr>
            <p:nvPr/>
          </p:nvSpPr>
          <p:spPr bwMode="auto">
            <a:xfrm>
              <a:off x="726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2" name="Rectangle 27"/>
            <p:cNvSpPr>
              <a:spLocks noChangeArrowheads="1"/>
            </p:cNvSpPr>
            <p:nvPr/>
          </p:nvSpPr>
          <p:spPr bwMode="auto">
            <a:xfrm>
              <a:off x="1270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3" name="Rectangle 28"/>
            <p:cNvSpPr>
              <a:spLocks noChangeArrowheads="1"/>
            </p:cNvSpPr>
            <p:nvPr/>
          </p:nvSpPr>
          <p:spPr bwMode="auto">
            <a:xfrm>
              <a:off x="908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4" name="Rectangle 29"/>
            <p:cNvSpPr>
              <a:spLocks noChangeArrowheads="1"/>
            </p:cNvSpPr>
            <p:nvPr/>
          </p:nvSpPr>
          <p:spPr bwMode="auto">
            <a:xfrm>
              <a:off x="108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5" name="Rectangle 30"/>
            <p:cNvSpPr>
              <a:spLocks noChangeArrowheads="1"/>
            </p:cNvSpPr>
            <p:nvPr/>
          </p:nvSpPr>
          <p:spPr bwMode="auto">
            <a:xfrm>
              <a:off x="1451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6" name="Rectangle 31"/>
            <p:cNvSpPr>
              <a:spLocks noChangeArrowheads="1"/>
            </p:cNvSpPr>
            <p:nvPr/>
          </p:nvSpPr>
          <p:spPr bwMode="auto">
            <a:xfrm>
              <a:off x="1995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7" name="Rectangle 32"/>
            <p:cNvSpPr>
              <a:spLocks noChangeArrowheads="1"/>
            </p:cNvSpPr>
            <p:nvPr/>
          </p:nvSpPr>
          <p:spPr bwMode="auto">
            <a:xfrm>
              <a:off x="163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8" name="Rectangle 33"/>
            <p:cNvSpPr>
              <a:spLocks noChangeArrowheads="1"/>
            </p:cNvSpPr>
            <p:nvPr/>
          </p:nvSpPr>
          <p:spPr bwMode="auto">
            <a:xfrm>
              <a:off x="1814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" name="Rectangle 34"/>
            <p:cNvSpPr>
              <a:spLocks noChangeArrowheads="1"/>
            </p:cNvSpPr>
            <p:nvPr/>
          </p:nvSpPr>
          <p:spPr bwMode="auto">
            <a:xfrm>
              <a:off x="2177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0" name="Rectangle 35"/>
            <p:cNvSpPr>
              <a:spLocks noChangeArrowheads="1"/>
            </p:cNvSpPr>
            <p:nvPr/>
          </p:nvSpPr>
          <p:spPr bwMode="auto">
            <a:xfrm>
              <a:off x="2721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1" name="Rectangle 36"/>
            <p:cNvSpPr>
              <a:spLocks noChangeArrowheads="1"/>
            </p:cNvSpPr>
            <p:nvPr/>
          </p:nvSpPr>
          <p:spPr bwMode="auto">
            <a:xfrm>
              <a:off x="235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2" name="Rectangle 37"/>
            <p:cNvSpPr>
              <a:spLocks noChangeArrowheads="1"/>
            </p:cNvSpPr>
            <p:nvPr/>
          </p:nvSpPr>
          <p:spPr bwMode="auto">
            <a:xfrm>
              <a:off x="254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3" name="Rectangle 38"/>
            <p:cNvSpPr>
              <a:spLocks noChangeArrowheads="1"/>
            </p:cNvSpPr>
            <p:nvPr/>
          </p:nvSpPr>
          <p:spPr bwMode="auto">
            <a:xfrm>
              <a:off x="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4" name="Rectangle 39"/>
            <p:cNvSpPr>
              <a:spLocks noChangeArrowheads="1"/>
            </p:cNvSpPr>
            <p:nvPr/>
          </p:nvSpPr>
          <p:spPr bwMode="auto">
            <a:xfrm>
              <a:off x="546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5" name="Rectangle 40"/>
            <p:cNvSpPr>
              <a:spLocks noChangeArrowheads="1"/>
            </p:cNvSpPr>
            <p:nvPr/>
          </p:nvSpPr>
          <p:spPr bwMode="auto">
            <a:xfrm>
              <a:off x="184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" name="Rectangle 41"/>
            <p:cNvSpPr>
              <a:spLocks noChangeArrowheads="1"/>
            </p:cNvSpPr>
            <p:nvPr/>
          </p:nvSpPr>
          <p:spPr bwMode="auto">
            <a:xfrm>
              <a:off x="36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" name="Rectangle 42"/>
            <p:cNvSpPr>
              <a:spLocks noChangeArrowheads="1"/>
            </p:cNvSpPr>
            <p:nvPr/>
          </p:nvSpPr>
          <p:spPr bwMode="auto">
            <a:xfrm>
              <a:off x="728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8" name="Rectangle 43"/>
            <p:cNvSpPr>
              <a:spLocks noChangeArrowheads="1"/>
            </p:cNvSpPr>
            <p:nvPr/>
          </p:nvSpPr>
          <p:spPr bwMode="auto">
            <a:xfrm>
              <a:off x="1272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9" name="Rectangle 44"/>
            <p:cNvSpPr>
              <a:spLocks noChangeArrowheads="1"/>
            </p:cNvSpPr>
            <p:nvPr/>
          </p:nvSpPr>
          <p:spPr bwMode="auto">
            <a:xfrm>
              <a:off x="910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0" name="Rectangle 45"/>
            <p:cNvSpPr>
              <a:spLocks noChangeArrowheads="1"/>
            </p:cNvSpPr>
            <p:nvPr/>
          </p:nvSpPr>
          <p:spPr bwMode="auto">
            <a:xfrm>
              <a:off x="109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1" name="Rectangle 46"/>
            <p:cNvSpPr>
              <a:spLocks noChangeArrowheads="1"/>
            </p:cNvSpPr>
            <p:nvPr/>
          </p:nvSpPr>
          <p:spPr bwMode="auto">
            <a:xfrm>
              <a:off x="1453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2" name="Rectangle 47"/>
            <p:cNvSpPr>
              <a:spLocks noChangeArrowheads="1"/>
            </p:cNvSpPr>
            <p:nvPr/>
          </p:nvSpPr>
          <p:spPr bwMode="auto">
            <a:xfrm>
              <a:off x="1997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3" name="Rectangle 48"/>
            <p:cNvSpPr>
              <a:spLocks noChangeArrowheads="1"/>
            </p:cNvSpPr>
            <p:nvPr/>
          </p:nvSpPr>
          <p:spPr bwMode="auto">
            <a:xfrm>
              <a:off x="163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4" name="Rectangle 49"/>
            <p:cNvSpPr>
              <a:spLocks noChangeArrowheads="1"/>
            </p:cNvSpPr>
            <p:nvPr/>
          </p:nvSpPr>
          <p:spPr bwMode="auto">
            <a:xfrm>
              <a:off x="1816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5" name="Rectangle 50"/>
            <p:cNvSpPr>
              <a:spLocks noChangeArrowheads="1"/>
            </p:cNvSpPr>
            <p:nvPr/>
          </p:nvSpPr>
          <p:spPr bwMode="auto">
            <a:xfrm>
              <a:off x="2179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6" name="Rectangle 51"/>
            <p:cNvSpPr>
              <a:spLocks noChangeArrowheads="1"/>
            </p:cNvSpPr>
            <p:nvPr/>
          </p:nvSpPr>
          <p:spPr bwMode="auto">
            <a:xfrm>
              <a:off x="2723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7" name="Rectangle 52"/>
            <p:cNvSpPr>
              <a:spLocks noChangeArrowheads="1"/>
            </p:cNvSpPr>
            <p:nvPr/>
          </p:nvSpPr>
          <p:spPr bwMode="auto">
            <a:xfrm>
              <a:off x="236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8" name="Rectangle 53"/>
            <p:cNvSpPr>
              <a:spLocks noChangeArrowheads="1"/>
            </p:cNvSpPr>
            <p:nvPr/>
          </p:nvSpPr>
          <p:spPr bwMode="auto">
            <a:xfrm>
              <a:off x="254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9" name="Rectangle 54"/>
            <p:cNvSpPr>
              <a:spLocks noChangeArrowheads="1"/>
            </p:cNvSpPr>
            <p:nvPr/>
          </p:nvSpPr>
          <p:spPr bwMode="auto">
            <a:xfrm>
              <a:off x="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0" name="Rectangle 55"/>
            <p:cNvSpPr>
              <a:spLocks noChangeArrowheads="1"/>
            </p:cNvSpPr>
            <p:nvPr/>
          </p:nvSpPr>
          <p:spPr bwMode="auto">
            <a:xfrm>
              <a:off x="545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1" name="Rectangle 56"/>
            <p:cNvSpPr>
              <a:spLocks noChangeArrowheads="1"/>
            </p:cNvSpPr>
            <p:nvPr/>
          </p:nvSpPr>
          <p:spPr bwMode="auto">
            <a:xfrm>
              <a:off x="183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2" name="Rectangle 57"/>
            <p:cNvSpPr>
              <a:spLocks noChangeArrowheads="1"/>
            </p:cNvSpPr>
            <p:nvPr/>
          </p:nvSpPr>
          <p:spPr bwMode="auto">
            <a:xfrm>
              <a:off x="36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3" name="Rectangle 58"/>
            <p:cNvSpPr>
              <a:spLocks noChangeArrowheads="1"/>
            </p:cNvSpPr>
            <p:nvPr/>
          </p:nvSpPr>
          <p:spPr bwMode="auto">
            <a:xfrm>
              <a:off x="727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4" name="Rectangle 59"/>
            <p:cNvSpPr>
              <a:spLocks noChangeArrowheads="1"/>
            </p:cNvSpPr>
            <p:nvPr/>
          </p:nvSpPr>
          <p:spPr bwMode="auto">
            <a:xfrm>
              <a:off x="1271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5" name="Rectangle 60"/>
            <p:cNvSpPr>
              <a:spLocks noChangeArrowheads="1"/>
            </p:cNvSpPr>
            <p:nvPr/>
          </p:nvSpPr>
          <p:spPr bwMode="auto">
            <a:xfrm>
              <a:off x="909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6" name="Rectangle 61"/>
            <p:cNvSpPr>
              <a:spLocks noChangeArrowheads="1"/>
            </p:cNvSpPr>
            <p:nvPr/>
          </p:nvSpPr>
          <p:spPr bwMode="auto">
            <a:xfrm>
              <a:off x="109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7" name="Rectangle 62"/>
            <p:cNvSpPr>
              <a:spLocks noChangeArrowheads="1"/>
            </p:cNvSpPr>
            <p:nvPr/>
          </p:nvSpPr>
          <p:spPr bwMode="auto">
            <a:xfrm>
              <a:off x="1452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" name="Rectangle 63"/>
            <p:cNvSpPr>
              <a:spLocks noChangeArrowheads="1"/>
            </p:cNvSpPr>
            <p:nvPr/>
          </p:nvSpPr>
          <p:spPr bwMode="auto">
            <a:xfrm>
              <a:off x="1996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9" name="Rectangle 64"/>
            <p:cNvSpPr>
              <a:spLocks noChangeArrowheads="1"/>
            </p:cNvSpPr>
            <p:nvPr/>
          </p:nvSpPr>
          <p:spPr bwMode="auto">
            <a:xfrm>
              <a:off x="163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0" name="Rectangle 65"/>
            <p:cNvSpPr>
              <a:spLocks noChangeArrowheads="1"/>
            </p:cNvSpPr>
            <p:nvPr/>
          </p:nvSpPr>
          <p:spPr bwMode="auto">
            <a:xfrm>
              <a:off x="1815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1" name="Rectangle 66"/>
            <p:cNvSpPr>
              <a:spLocks noChangeArrowheads="1"/>
            </p:cNvSpPr>
            <p:nvPr/>
          </p:nvSpPr>
          <p:spPr bwMode="auto">
            <a:xfrm>
              <a:off x="2178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2" name="Rectangle 67"/>
            <p:cNvSpPr>
              <a:spLocks noChangeArrowheads="1"/>
            </p:cNvSpPr>
            <p:nvPr/>
          </p:nvSpPr>
          <p:spPr bwMode="auto">
            <a:xfrm>
              <a:off x="2722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3" name="Rectangle 68"/>
            <p:cNvSpPr>
              <a:spLocks noChangeArrowheads="1"/>
            </p:cNvSpPr>
            <p:nvPr/>
          </p:nvSpPr>
          <p:spPr bwMode="auto">
            <a:xfrm>
              <a:off x="236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4" name="Rectangle 69"/>
            <p:cNvSpPr>
              <a:spLocks noChangeArrowheads="1"/>
            </p:cNvSpPr>
            <p:nvPr/>
          </p:nvSpPr>
          <p:spPr bwMode="auto">
            <a:xfrm>
              <a:off x="254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5" name="Rectangle 70"/>
            <p:cNvSpPr>
              <a:spLocks noChangeArrowheads="1"/>
            </p:cNvSpPr>
            <p:nvPr/>
          </p:nvSpPr>
          <p:spPr bwMode="auto">
            <a:xfrm>
              <a:off x="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6" name="Rectangle 71"/>
            <p:cNvSpPr>
              <a:spLocks noChangeArrowheads="1"/>
            </p:cNvSpPr>
            <p:nvPr/>
          </p:nvSpPr>
          <p:spPr bwMode="auto">
            <a:xfrm>
              <a:off x="546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7" name="Rectangle 72"/>
            <p:cNvSpPr>
              <a:spLocks noChangeArrowheads="1"/>
            </p:cNvSpPr>
            <p:nvPr/>
          </p:nvSpPr>
          <p:spPr bwMode="auto">
            <a:xfrm>
              <a:off x="184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8" name="Rectangle 73"/>
            <p:cNvSpPr>
              <a:spLocks noChangeArrowheads="1"/>
            </p:cNvSpPr>
            <p:nvPr/>
          </p:nvSpPr>
          <p:spPr bwMode="auto">
            <a:xfrm>
              <a:off x="36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9" name="Rectangle 74"/>
            <p:cNvSpPr>
              <a:spLocks noChangeArrowheads="1"/>
            </p:cNvSpPr>
            <p:nvPr/>
          </p:nvSpPr>
          <p:spPr bwMode="auto">
            <a:xfrm>
              <a:off x="728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0" name="Rectangle 75"/>
            <p:cNvSpPr>
              <a:spLocks noChangeArrowheads="1"/>
            </p:cNvSpPr>
            <p:nvPr/>
          </p:nvSpPr>
          <p:spPr bwMode="auto">
            <a:xfrm>
              <a:off x="1272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1" name="Rectangle 76"/>
            <p:cNvSpPr>
              <a:spLocks noChangeArrowheads="1"/>
            </p:cNvSpPr>
            <p:nvPr/>
          </p:nvSpPr>
          <p:spPr bwMode="auto">
            <a:xfrm>
              <a:off x="910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2" name="Rectangle 77"/>
            <p:cNvSpPr>
              <a:spLocks noChangeArrowheads="1"/>
            </p:cNvSpPr>
            <p:nvPr/>
          </p:nvSpPr>
          <p:spPr bwMode="auto">
            <a:xfrm>
              <a:off x="109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3" name="Rectangle 78"/>
            <p:cNvSpPr>
              <a:spLocks noChangeArrowheads="1"/>
            </p:cNvSpPr>
            <p:nvPr/>
          </p:nvSpPr>
          <p:spPr bwMode="auto">
            <a:xfrm>
              <a:off x="1453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4" name="Rectangle 79"/>
            <p:cNvSpPr>
              <a:spLocks noChangeArrowheads="1"/>
            </p:cNvSpPr>
            <p:nvPr/>
          </p:nvSpPr>
          <p:spPr bwMode="auto">
            <a:xfrm>
              <a:off x="1997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5" name="Rectangle 80"/>
            <p:cNvSpPr>
              <a:spLocks noChangeArrowheads="1"/>
            </p:cNvSpPr>
            <p:nvPr/>
          </p:nvSpPr>
          <p:spPr bwMode="auto">
            <a:xfrm>
              <a:off x="163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6" name="Rectangle 81"/>
            <p:cNvSpPr>
              <a:spLocks noChangeArrowheads="1"/>
            </p:cNvSpPr>
            <p:nvPr/>
          </p:nvSpPr>
          <p:spPr bwMode="auto">
            <a:xfrm>
              <a:off x="1816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7" name="Rectangle 82"/>
            <p:cNvSpPr>
              <a:spLocks noChangeArrowheads="1"/>
            </p:cNvSpPr>
            <p:nvPr/>
          </p:nvSpPr>
          <p:spPr bwMode="auto">
            <a:xfrm>
              <a:off x="2179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" name="Rectangle 83"/>
            <p:cNvSpPr>
              <a:spLocks noChangeArrowheads="1"/>
            </p:cNvSpPr>
            <p:nvPr/>
          </p:nvSpPr>
          <p:spPr bwMode="auto">
            <a:xfrm>
              <a:off x="2723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9" name="Rectangle 84"/>
            <p:cNvSpPr>
              <a:spLocks noChangeArrowheads="1"/>
            </p:cNvSpPr>
            <p:nvPr/>
          </p:nvSpPr>
          <p:spPr bwMode="auto">
            <a:xfrm>
              <a:off x="236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0" name="Rectangle 85"/>
            <p:cNvSpPr>
              <a:spLocks noChangeArrowheads="1"/>
            </p:cNvSpPr>
            <p:nvPr/>
          </p:nvSpPr>
          <p:spPr bwMode="auto">
            <a:xfrm>
              <a:off x="254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1" name="Rectangle 86"/>
            <p:cNvSpPr>
              <a:spLocks noChangeArrowheads="1"/>
            </p:cNvSpPr>
            <p:nvPr/>
          </p:nvSpPr>
          <p:spPr bwMode="auto">
            <a:xfrm>
              <a:off x="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2" name="Rectangle 87"/>
            <p:cNvSpPr>
              <a:spLocks noChangeArrowheads="1"/>
            </p:cNvSpPr>
            <p:nvPr/>
          </p:nvSpPr>
          <p:spPr bwMode="auto">
            <a:xfrm>
              <a:off x="545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3" name="Rectangle 88"/>
            <p:cNvSpPr>
              <a:spLocks noChangeArrowheads="1"/>
            </p:cNvSpPr>
            <p:nvPr/>
          </p:nvSpPr>
          <p:spPr bwMode="auto">
            <a:xfrm>
              <a:off x="183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4" name="Rectangle 89"/>
            <p:cNvSpPr>
              <a:spLocks noChangeArrowheads="1"/>
            </p:cNvSpPr>
            <p:nvPr/>
          </p:nvSpPr>
          <p:spPr bwMode="auto">
            <a:xfrm>
              <a:off x="36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5" name="Rectangle 90"/>
            <p:cNvSpPr>
              <a:spLocks noChangeArrowheads="1"/>
            </p:cNvSpPr>
            <p:nvPr/>
          </p:nvSpPr>
          <p:spPr bwMode="auto">
            <a:xfrm>
              <a:off x="727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6" name="Rectangle 91"/>
            <p:cNvSpPr>
              <a:spLocks noChangeArrowheads="1"/>
            </p:cNvSpPr>
            <p:nvPr/>
          </p:nvSpPr>
          <p:spPr bwMode="auto">
            <a:xfrm>
              <a:off x="1271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7" name="Rectangle 92"/>
            <p:cNvSpPr>
              <a:spLocks noChangeArrowheads="1"/>
            </p:cNvSpPr>
            <p:nvPr/>
          </p:nvSpPr>
          <p:spPr bwMode="auto">
            <a:xfrm>
              <a:off x="909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8" name="Rectangle 93"/>
            <p:cNvSpPr>
              <a:spLocks noChangeArrowheads="1"/>
            </p:cNvSpPr>
            <p:nvPr/>
          </p:nvSpPr>
          <p:spPr bwMode="auto">
            <a:xfrm>
              <a:off x="109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9" name="Rectangle 94"/>
            <p:cNvSpPr>
              <a:spLocks noChangeArrowheads="1"/>
            </p:cNvSpPr>
            <p:nvPr/>
          </p:nvSpPr>
          <p:spPr bwMode="auto">
            <a:xfrm>
              <a:off x="1452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0" name="Rectangle 95"/>
            <p:cNvSpPr>
              <a:spLocks noChangeArrowheads="1"/>
            </p:cNvSpPr>
            <p:nvPr/>
          </p:nvSpPr>
          <p:spPr bwMode="auto">
            <a:xfrm>
              <a:off x="1996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1" name="Rectangle 96"/>
            <p:cNvSpPr>
              <a:spLocks noChangeArrowheads="1"/>
            </p:cNvSpPr>
            <p:nvPr/>
          </p:nvSpPr>
          <p:spPr bwMode="auto">
            <a:xfrm>
              <a:off x="163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2" name="Rectangle 97"/>
            <p:cNvSpPr>
              <a:spLocks noChangeArrowheads="1"/>
            </p:cNvSpPr>
            <p:nvPr/>
          </p:nvSpPr>
          <p:spPr bwMode="auto">
            <a:xfrm>
              <a:off x="1815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3" name="Rectangle 98"/>
            <p:cNvSpPr>
              <a:spLocks noChangeArrowheads="1"/>
            </p:cNvSpPr>
            <p:nvPr/>
          </p:nvSpPr>
          <p:spPr bwMode="auto">
            <a:xfrm>
              <a:off x="2178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4" name="Rectangle 99"/>
            <p:cNvSpPr>
              <a:spLocks noChangeArrowheads="1"/>
            </p:cNvSpPr>
            <p:nvPr/>
          </p:nvSpPr>
          <p:spPr bwMode="auto">
            <a:xfrm>
              <a:off x="2722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5" name="Rectangle 100"/>
            <p:cNvSpPr>
              <a:spLocks noChangeArrowheads="1"/>
            </p:cNvSpPr>
            <p:nvPr/>
          </p:nvSpPr>
          <p:spPr bwMode="auto">
            <a:xfrm>
              <a:off x="236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6" name="Rectangle 101"/>
            <p:cNvSpPr>
              <a:spLocks noChangeArrowheads="1"/>
            </p:cNvSpPr>
            <p:nvPr/>
          </p:nvSpPr>
          <p:spPr bwMode="auto">
            <a:xfrm>
              <a:off x="254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7" name="Rectangle 102"/>
            <p:cNvSpPr>
              <a:spLocks noChangeArrowheads="1"/>
            </p:cNvSpPr>
            <p:nvPr/>
          </p:nvSpPr>
          <p:spPr bwMode="auto">
            <a:xfrm>
              <a:off x="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8" name="Rectangle 103"/>
            <p:cNvSpPr>
              <a:spLocks noChangeArrowheads="1"/>
            </p:cNvSpPr>
            <p:nvPr/>
          </p:nvSpPr>
          <p:spPr bwMode="auto">
            <a:xfrm>
              <a:off x="547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9" name="Rectangle 104"/>
            <p:cNvSpPr>
              <a:spLocks noChangeArrowheads="1"/>
            </p:cNvSpPr>
            <p:nvPr/>
          </p:nvSpPr>
          <p:spPr bwMode="auto">
            <a:xfrm>
              <a:off x="185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0" name="Rectangle 105"/>
            <p:cNvSpPr>
              <a:spLocks noChangeArrowheads="1"/>
            </p:cNvSpPr>
            <p:nvPr/>
          </p:nvSpPr>
          <p:spPr bwMode="auto">
            <a:xfrm>
              <a:off x="36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1" name="Rectangle 106"/>
            <p:cNvSpPr>
              <a:spLocks noChangeArrowheads="1"/>
            </p:cNvSpPr>
            <p:nvPr/>
          </p:nvSpPr>
          <p:spPr bwMode="auto">
            <a:xfrm>
              <a:off x="729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2" name="Rectangle 107"/>
            <p:cNvSpPr>
              <a:spLocks noChangeArrowheads="1"/>
            </p:cNvSpPr>
            <p:nvPr/>
          </p:nvSpPr>
          <p:spPr bwMode="auto">
            <a:xfrm>
              <a:off x="1273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3" name="Rectangle 108"/>
            <p:cNvSpPr>
              <a:spLocks noChangeArrowheads="1"/>
            </p:cNvSpPr>
            <p:nvPr/>
          </p:nvSpPr>
          <p:spPr bwMode="auto">
            <a:xfrm>
              <a:off x="911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4" name="Rectangle 109"/>
            <p:cNvSpPr>
              <a:spLocks noChangeArrowheads="1"/>
            </p:cNvSpPr>
            <p:nvPr/>
          </p:nvSpPr>
          <p:spPr bwMode="auto">
            <a:xfrm>
              <a:off x="109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5" name="Rectangle 110"/>
            <p:cNvSpPr>
              <a:spLocks noChangeArrowheads="1"/>
            </p:cNvSpPr>
            <p:nvPr/>
          </p:nvSpPr>
          <p:spPr bwMode="auto">
            <a:xfrm>
              <a:off x="1454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6" name="Rectangle 111"/>
            <p:cNvSpPr>
              <a:spLocks noChangeArrowheads="1"/>
            </p:cNvSpPr>
            <p:nvPr/>
          </p:nvSpPr>
          <p:spPr bwMode="auto">
            <a:xfrm>
              <a:off x="1998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7" name="Rectangle 112"/>
            <p:cNvSpPr>
              <a:spLocks noChangeArrowheads="1"/>
            </p:cNvSpPr>
            <p:nvPr/>
          </p:nvSpPr>
          <p:spPr bwMode="auto">
            <a:xfrm>
              <a:off x="163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8" name="Rectangle 113"/>
            <p:cNvSpPr>
              <a:spLocks noChangeArrowheads="1"/>
            </p:cNvSpPr>
            <p:nvPr/>
          </p:nvSpPr>
          <p:spPr bwMode="auto">
            <a:xfrm>
              <a:off x="1817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" name="Rectangle 114"/>
            <p:cNvSpPr>
              <a:spLocks noChangeArrowheads="1"/>
            </p:cNvSpPr>
            <p:nvPr/>
          </p:nvSpPr>
          <p:spPr bwMode="auto">
            <a:xfrm>
              <a:off x="2180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0" name="Rectangle 115"/>
            <p:cNvSpPr>
              <a:spLocks noChangeArrowheads="1"/>
            </p:cNvSpPr>
            <p:nvPr/>
          </p:nvSpPr>
          <p:spPr bwMode="auto">
            <a:xfrm>
              <a:off x="2724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1" name="Rectangle 116"/>
            <p:cNvSpPr>
              <a:spLocks noChangeArrowheads="1"/>
            </p:cNvSpPr>
            <p:nvPr/>
          </p:nvSpPr>
          <p:spPr bwMode="auto">
            <a:xfrm>
              <a:off x="236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2" name="Rectangle 117"/>
            <p:cNvSpPr>
              <a:spLocks noChangeArrowheads="1"/>
            </p:cNvSpPr>
            <p:nvPr/>
          </p:nvSpPr>
          <p:spPr bwMode="auto">
            <a:xfrm>
              <a:off x="254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3" name="Rectangle 118"/>
            <p:cNvSpPr>
              <a:spLocks noChangeArrowheads="1"/>
            </p:cNvSpPr>
            <p:nvPr/>
          </p:nvSpPr>
          <p:spPr bwMode="auto">
            <a:xfrm>
              <a:off x="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4" name="Rectangle 119"/>
            <p:cNvSpPr>
              <a:spLocks noChangeArrowheads="1"/>
            </p:cNvSpPr>
            <p:nvPr/>
          </p:nvSpPr>
          <p:spPr bwMode="auto">
            <a:xfrm>
              <a:off x="546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5" name="Rectangle 120"/>
            <p:cNvSpPr>
              <a:spLocks noChangeArrowheads="1"/>
            </p:cNvSpPr>
            <p:nvPr/>
          </p:nvSpPr>
          <p:spPr bwMode="auto">
            <a:xfrm>
              <a:off x="184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6" name="Rectangle 121"/>
            <p:cNvSpPr>
              <a:spLocks noChangeArrowheads="1"/>
            </p:cNvSpPr>
            <p:nvPr/>
          </p:nvSpPr>
          <p:spPr bwMode="auto">
            <a:xfrm>
              <a:off x="36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7" name="Rectangle 122"/>
            <p:cNvSpPr>
              <a:spLocks noChangeArrowheads="1"/>
            </p:cNvSpPr>
            <p:nvPr/>
          </p:nvSpPr>
          <p:spPr bwMode="auto">
            <a:xfrm>
              <a:off x="728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8" name="Rectangle 123"/>
            <p:cNvSpPr>
              <a:spLocks noChangeArrowheads="1"/>
            </p:cNvSpPr>
            <p:nvPr/>
          </p:nvSpPr>
          <p:spPr bwMode="auto">
            <a:xfrm>
              <a:off x="1272" y="127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" name="Rectangle 124"/>
            <p:cNvSpPr>
              <a:spLocks noChangeArrowheads="1"/>
            </p:cNvSpPr>
            <p:nvPr/>
          </p:nvSpPr>
          <p:spPr bwMode="auto">
            <a:xfrm>
              <a:off x="910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0" name="Rectangle 125"/>
            <p:cNvSpPr>
              <a:spLocks noChangeArrowheads="1"/>
            </p:cNvSpPr>
            <p:nvPr/>
          </p:nvSpPr>
          <p:spPr bwMode="auto">
            <a:xfrm>
              <a:off x="109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1" name="Rectangle 126"/>
            <p:cNvSpPr>
              <a:spLocks noChangeArrowheads="1"/>
            </p:cNvSpPr>
            <p:nvPr/>
          </p:nvSpPr>
          <p:spPr bwMode="auto">
            <a:xfrm>
              <a:off x="1453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2" name="Rectangle 127"/>
            <p:cNvSpPr>
              <a:spLocks noChangeArrowheads="1"/>
            </p:cNvSpPr>
            <p:nvPr/>
          </p:nvSpPr>
          <p:spPr bwMode="auto">
            <a:xfrm>
              <a:off x="1997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3" name="Rectangle 128"/>
            <p:cNvSpPr>
              <a:spLocks noChangeArrowheads="1"/>
            </p:cNvSpPr>
            <p:nvPr/>
          </p:nvSpPr>
          <p:spPr bwMode="auto">
            <a:xfrm>
              <a:off x="163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4" name="Rectangle 129"/>
            <p:cNvSpPr>
              <a:spLocks noChangeArrowheads="1"/>
            </p:cNvSpPr>
            <p:nvPr/>
          </p:nvSpPr>
          <p:spPr bwMode="auto">
            <a:xfrm>
              <a:off x="1816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5" name="Rectangle 130"/>
            <p:cNvSpPr>
              <a:spLocks noChangeArrowheads="1"/>
            </p:cNvSpPr>
            <p:nvPr/>
          </p:nvSpPr>
          <p:spPr bwMode="auto">
            <a:xfrm>
              <a:off x="2179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6" name="Rectangle 131"/>
            <p:cNvSpPr>
              <a:spLocks noChangeArrowheads="1"/>
            </p:cNvSpPr>
            <p:nvPr/>
          </p:nvSpPr>
          <p:spPr bwMode="auto">
            <a:xfrm>
              <a:off x="2723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7" name="Rectangle 132"/>
            <p:cNvSpPr>
              <a:spLocks noChangeArrowheads="1"/>
            </p:cNvSpPr>
            <p:nvPr/>
          </p:nvSpPr>
          <p:spPr bwMode="auto">
            <a:xfrm>
              <a:off x="236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8" name="Rectangle 133"/>
            <p:cNvSpPr>
              <a:spLocks noChangeArrowheads="1"/>
            </p:cNvSpPr>
            <p:nvPr/>
          </p:nvSpPr>
          <p:spPr bwMode="auto">
            <a:xfrm>
              <a:off x="254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9" name="Rectangle 134"/>
            <p:cNvSpPr>
              <a:spLocks noChangeArrowheads="1"/>
            </p:cNvSpPr>
            <p:nvPr/>
          </p:nvSpPr>
          <p:spPr bwMode="auto">
            <a:xfrm>
              <a:off x="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0" name="Rectangle 135"/>
            <p:cNvSpPr>
              <a:spLocks noChangeArrowheads="1"/>
            </p:cNvSpPr>
            <p:nvPr/>
          </p:nvSpPr>
          <p:spPr bwMode="auto">
            <a:xfrm>
              <a:off x="545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1" name="Rectangle 136"/>
            <p:cNvSpPr>
              <a:spLocks noChangeArrowheads="1"/>
            </p:cNvSpPr>
            <p:nvPr/>
          </p:nvSpPr>
          <p:spPr bwMode="auto">
            <a:xfrm>
              <a:off x="183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2" name="Rectangle 137"/>
            <p:cNvSpPr>
              <a:spLocks noChangeArrowheads="1"/>
            </p:cNvSpPr>
            <p:nvPr/>
          </p:nvSpPr>
          <p:spPr bwMode="auto">
            <a:xfrm>
              <a:off x="36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3" name="Rectangle 138"/>
            <p:cNvSpPr>
              <a:spLocks noChangeArrowheads="1"/>
            </p:cNvSpPr>
            <p:nvPr/>
          </p:nvSpPr>
          <p:spPr bwMode="auto">
            <a:xfrm>
              <a:off x="727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4" name="Rectangle 139"/>
            <p:cNvSpPr>
              <a:spLocks noChangeArrowheads="1"/>
            </p:cNvSpPr>
            <p:nvPr/>
          </p:nvSpPr>
          <p:spPr bwMode="auto">
            <a:xfrm>
              <a:off x="1271" y="1451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5" name="Rectangle 140"/>
            <p:cNvSpPr>
              <a:spLocks noChangeArrowheads="1"/>
            </p:cNvSpPr>
            <p:nvPr/>
          </p:nvSpPr>
          <p:spPr bwMode="auto">
            <a:xfrm>
              <a:off x="909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6" name="Rectangle 141"/>
            <p:cNvSpPr>
              <a:spLocks noChangeArrowheads="1"/>
            </p:cNvSpPr>
            <p:nvPr/>
          </p:nvSpPr>
          <p:spPr bwMode="auto">
            <a:xfrm>
              <a:off x="109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7" name="Rectangle 142"/>
            <p:cNvSpPr>
              <a:spLocks noChangeArrowheads="1"/>
            </p:cNvSpPr>
            <p:nvPr/>
          </p:nvSpPr>
          <p:spPr bwMode="auto">
            <a:xfrm>
              <a:off x="1452" y="145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8" name="Rectangle 143"/>
            <p:cNvSpPr>
              <a:spLocks noChangeArrowheads="1"/>
            </p:cNvSpPr>
            <p:nvPr/>
          </p:nvSpPr>
          <p:spPr bwMode="auto">
            <a:xfrm>
              <a:off x="1996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9" name="Rectangle 144"/>
            <p:cNvSpPr>
              <a:spLocks noChangeArrowheads="1"/>
            </p:cNvSpPr>
            <p:nvPr/>
          </p:nvSpPr>
          <p:spPr bwMode="auto">
            <a:xfrm>
              <a:off x="163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0" name="Rectangle 145"/>
            <p:cNvSpPr>
              <a:spLocks noChangeArrowheads="1"/>
            </p:cNvSpPr>
            <p:nvPr/>
          </p:nvSpPr>
          <p:spPr bwMode="auto">
            <a:xfrm>
              <a:off x="1815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1" name="Rectangle 146"/>
            <p:cNvSpPr>
              <a:spLocks noChangeArrowheads="1"/>
            </p:cNvSpPr>
            <p:nvPr/>
          </p:nvSpPr>
          <p:spPr bwMode="auto">
            <a:xfrm>
              <a:off x="2178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2" name="Rectangle 147"/>
            <p:cNvSpPr>
              <a:spLocks noChangeArrowheads="1"/>
            </p:cNvSpPr>
            <p:nvPr/>
          </p:nvSpPr>
          <p:spPr bwMode="auto">
            <a:xfrm>
              <a:off x="2722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3" name="Rectangle 148"/>
            <p:cNvSpPr>
              <a:spLocks noChangeArrowheads="1"/>
            </p:cNvSpPr>
            <p:nvPr/>
          </p:nvSpPr>
          <p:spPr bwMode="auto">
            <a:xfrm>
              <a:off x="236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4" name="Rectangle 149"/>
            <p:cNvSpPr>
              <a:spLocks noChangeArrowheads="1"/>
            </p:cNvSpPr>
            <p:nvPr/>
          </p:nvSpPr>
          <p:spPr bwMode="auto">
            <a:xfrm>
              <a:off x="254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5" name="Rectangle 150"/>
            <p:cNvSpPr>
              <a:spLocks noChangeArrowheads="1"/>
            </p:cNvSpPr>
            <p:nvPr/>
          </p:nvSpPr>
          <p:spPr bwMode="auto">
            <a:xfrm>
              <a:off x="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6" name="Rectangle 151"/>
            <p:cNvSpPr>
              <a:spLocks noChangeArrowheads="1"/>
            </p:cNvSpPr>
            <p:nvPr/>
          </p:nvSpPr>
          <p:spPr bwMode="auto">
            <a:xfrm>
              <a:off x="544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7" name="Rectangle 152"/>
            <p:cNvSpPr>
              <a:spLocks noChangeArrowheads="1"/>
            </p:cNvSpPr>
            <p:nvPr/>
          </p:nvSpPr>
          <p:spPr bwMode="auto">
            <a:xfrm>
              <a:off x="182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8" name="Rectangle 153"/>
            <p:cNvSpPr>
              <a:spLocks noChangeArrowheads="1"/>
            </p:cNvSpPr>
            <p:nvPr/>
          </p:nvSpPr>
          <p:spPr bwMode="auto">
            <a:xfrm>
              <a:off x="36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9" name="Rectangle 154"/>
            <p:cNvSpPr>
              <a:spLocks noChangeArrowheads="1"/>
            </p:cNvSpPr>
            <p:nvPr/>
          </p:nvSpPr>
          <p:spPr bwMode="auto">
            <a:xfrm>
              <a:off x="726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0" name="Rectangle 155"/>
            <p:cNvSpPr>
              <a:spLocks noChangeArrowheads="1"/>
            </p:cNvSpPr>
            <p:nvPr/>
          </p:nvSpPr>
          <p:spPr bwMode="auto">
            <a:xfrm>
              <a:off x="1270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1" name="Rectangle 156"/>
            <p:cNvSpPr>
              <a:spLocks noChangeArrowheads="1"/>
            </p:cNvSpPr>
            <p:nvPr/>
          </p:nvSpPr>
          <p:spPr bwMode="auto">
            <a:xfrm>
              <a:off x="908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2" name="Rectangle 157"/>
            <p:cNvSpPr>
              <a:spLocks noChangeArrowheads="1"/>
            </p:cNvSpPr>
            <p:nvPr/>
          </p:nvSpPr>
          <p:spPr bwMode="auto">
            <a:xfrm>
              <a:off x="108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3" name="Rectangle 158"/>
            <p:cNvSpPr>
              <a:spLocks noChangeArrowheads="1"/>
            </p:cNvSpPr>
            <p:nvPr/>
          </p:nvSpPr>
          <p:spPr bwMode="auto">
            <a:xfrm>
              <a:off x="1451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4" name="Rectangle 159"/>
            <p:cNvSpPr>
              <a:spLocks noChangeArrowheads="1"/>
            </p:cNvSpPr>
            <p:nvPr/>
          </p:nvSpPr>
          <p:spPr bwMode="auto">
            <a:xfrm>
              <a:off x="1995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5" name="Rectangle 160"/>
            <p:cNvSpPr>
              <a:spLocks noChangeArrowheads="1"/>
            </p:cNvSpPr>
            <p:nvPr/>
          </p:nvSpPr>
          <p:spPr bwMode="auto">
            <a:xfrm>
              <a:off x="163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6" name="Rectangle 161"/>
            <p:cNvSpPr>
              <a:spLocks noChangeArrowheads="1"/>
            </p:cNvSpPr>
            <p:nvPr/>
          </p:nvSpPr>
          <p:spPr bwMode="auto">
            <a:xfrm>
              <a:off x="1814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7" name="Rectangle 162"/>
            <p:cNvSpPr>
              <a:spLocks noChangeArrowheads="1"/>
            </p:cNvSpPr>
            <p:nvPr/>
          </p:nvSpPr>
          <p:spPr bwMode="auto">
            <a:xfrm>
              <a:off x="2177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8" name="Rectangle 163"/>
            <p:cNvSpPr>
              <a:spLocks noChangeArrowheads="1"/>
            </p:cNvSpPr>
            <p:nvPr/>
          </p:nvSpPr>
          <p:spPr bwMode="auto">
            <a:xfrm>
              <a:off x="2721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9" name="Rectangle 164"/>
            <p:cNvSpPr>
              <a:spLocks noChangeArrowheads="1"/>
            </p:cNvSpPr>
            <p:nvPr/>
          </p:nvSpPr>
          <p:spPr bwMode="auto">
            <a:xfrm>
              <a:off x="235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" name="Rectangle 165"/>
            <p:cNvSpPr>
              <a:spLocks noChangeArrowheads="1"/>
            </p:cNvSpPr>
            <p:nvPr/>
          </p:nvSpPr>
          <p:spPr bwMode="auto">
            <a:xfrm>
              <a:off x="254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1" name="Rectangle 166"/>
            <p:cNvSpPr>
              <a:spLocks noChangeArrowheads="1"/>
            </p:cNvSpPr>
            <p:nvPr/>
          </p:nvSpPr>
          <p:spPr bwMode="auto">
            <a:xfrm>
              <a:off x="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2" name="Rectangle 167"/>
            <p:cNvSpPr>
              <a:spLocks noChangeArrowheads="1"/>
            </p:cNvSpPr>
            <p:nvPr/>
          </p:nvSpPr>
          <p:spPr bwMode="auto">
            <a:xfrm>
              <a:off x="546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3" name="Rectangle 168"/>
            <p:cNvSpPr>
              <a:spLocks noChangeArrowheads="1"/>
            </p:cNvSpPr>
            <p:nvPr/>
          </p:nvSpPr>
          <p:spPr bwMode="auto">
            <a:xfrm>
              <a:off x="184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4" name="Rectangle 169"/>
            <p:cNvSpPr>
              <a:spLocks noChangeArrowheads="1"/>
            </p:cNvSpPr>
            <p:nvPr/>
          </p:nvSpPr>
          <p:spPr bwMode="auto">
            <a:xfrm>
              <a:off x="36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5" name="Rectangle 170"/>
            <p:cNvSpPr>
              <a:spLocks noChangeArrowheads="1"/>
            </p:cNvSpPr>
            <p:nvPr/>
          </p:nvSpPr>
          <p:spPr bwMode="auto">
            <a:xfrm>
              <a:off x="728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6" name="Rectangle 171"/>
            <p:cNvSpPr>
              <a:spLocks noChangeArrowheads="1"/>
            </p:cNvSpPr>
            <p:nvPr/>
          </p:nvSpPr>
          <p:spPr bwMode="auto">
            <a:xfrm>
              <a:off x="1272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7" name="Rectangle 172"/>
            <p:cNvSpPr>
              <a:spLocks noChangeArrowheads="1"/>
            </p:cNvSpPr>
            <p:nvPr/>
          </p:nvSpPr>
          <p:spPr bwMode="auto">
            <a:xfrm>
              <a:off x="910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8" name="Rectangle 173"/>
            <p:cNvSpPr>
              <a:spLocks noChangeArrowheads="1"/>
            </p:cNvSpPr>
            <p:nvPr/>
          </p:nvSpPr>
          <p:spPr bwMode="auto">
            <a:xfrm>
              <a:off x="109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9" name="Rectangle 174"/>
            <p:cNvSpPr>
              <a:spLocks noChangeArrowheads="1"/>
            </p:cNvSpPr>
            <p:nvPr/>
          </p:nvSpPr>
          <p:spPr bwMode="auto">
            <a:xfrm>
              <a:off x="1453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0" name="Rectangle 175"/>
            <p:cNvSpPr>
              <a:spLocks noChangeArrowheads="1"/>
            </p:cNvSpPr>
            <p:nvPr/>
          </p:nvSpPr>
          <p:spPr bwMode="auto">
            <a:xfrm>
              <a:off x="1997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1" name="Rectangle 176"/>
            <p:cNvSpPr>
              <a:spLocks noChangeArrowheads="1"/>
            </p:cNvSpPr>
            <p:nvPr/>
          </p:nvSpPr>
          <p:spPr bwMode="auto">
            <a:xfrm>
              <a:off x="163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2" name="Rectangle 177"/>
            <p:cNvSpPr>
              <a:spLocks noChangeArrowheads="1"/>
            </p:cNvSpPr>
            <p:nvPr/>
          </p:nvSpPr>
          <p:spPr bwMode="auto">
            <a:xfrm>
              <a:off x="1816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3" name="Rectangle 178"/>
            <p:cNvSpPr>
              <a:spLocks noChangeArrowheads="1"/>
            </p:cNvSpPr>
            <p:nvPr/>
          </p:nvSpPr>
          <p:spPr bwMode="auto">
            <a:xfrm>
              <a:off x="2179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4" name="Rectangle 179"/>
            <p:cNvSpPr>
              <a:spLocks noChangeArrowheads="1"/>
            </p:cNvSpPr>
            <p:nvPr/>
          </p:nvSpPr>
          <p:spPr bwMode="auto">
            <a:xfrm>
              <a:off x="2723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5" name="Rectangle 180"/>
            <p:cNvSpPr>
              <a:spLocks noChangeArrowheads="1"/>
            </p:cNvSpPr>
            <p:nvPr/>
          </p:nvSpPr>
          <p:spPr bwMode="auto">
            <a:xfrm>
              <a:off x="236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6" name="Rectangle 181"/>
            <p:cNvSpPr>
              <a:spLocks noChangeArrowheads="1"/>
            </p:cNvSpPr>
            <p:nvPr/>
          </p:nvSpPr>
          <p:spPr bwMode="auto">
            <a:xfrm>
              <a:off x="254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7" name="Rectangle 182"/>
            <p:cNvSpPr>
              <a:spLocks noChangeArrowheads="1"/>
            </p:cNvSpPr>
            <p:nvPr/>
          </p:nvSpPr>
          <p:spPr bwMode="auto">
            <a:xfrm>
              <a:off x="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8" name="Rectangle 183"/>
            <p:cNvSpPr>
              <a:spLocks noChangeArrowheads="1"/>
            </p:cNvSpPr>
            <p:nvPr/>
          </p:nvSpPr>
          <p:spPr bwMode="auto">
            <a:xfrm>
              <a:off x="545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9" name="Rectangle 184"/>
            <p:cNvSpPr>
              <a:spLocks noChangeArrowheads="1"/>
            </p:cNvSpPr>
            <p:nvPr/>
          </p:nvSpPr>
          <p:spPr bwMode="auto">
            <a:xfrm>
              <a:off x="183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0" name="Rectangle 185"/>
            <p:cNvSpPr>
              <a:spLocks noChangeArrowheads="1"/>
            </p:cNvSpPr>
            <p:nvPr/>
          </p:nvSpPr>
          <p:spPr bwMode="auto">
            <a:xfrm>
              <a:off x="36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" name="Rectangle 186"/>
            <p:cNvSpPr>
              <a:spLocks noChangeArrowheads="1"/>
            </p:cNvSpPr>
            <p:nvPr/>
          </p:nvSpPr>
          <p:spPr bwMode="auto">
            <a:xfrm>
              <a:off x="727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2" name="Rectangle 187"/>
            <p:cNvSpPr>
              <a:spLocks noChangeArrowheads="1"/>
            </p:cNvSpPr>
            <p:nvPr/>
          </p:nvSpPr>
          <p:spPr bwMode="auto">
            <a:xfrm>
              <a:off x="1271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3" name="Rectangle 188"/>
            <p:cNvSpPr>
              <a:spLocks noChangeArrowheads="1"/>
            </p:cNvSpPr>
            <p:nvPr/>
          </p:nvSpPr>
          <p:spPr bwMode="auto">
            <a:xfrm>
              <a:off x="909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4" name="Rectangle 189"/>
            <p:cNvSpPr>
              <a:spLocks noChangeArrowheads="1"/>
            </p:cNvSpPr>
            <p:nvPr/>
          </p:nvSpPr>
          <p:spPr bwMode="auto">
            <a:xfrm>
              <a:off x="109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5" name="Rectangle 190"/>
            <p:cNvSpPr>
              <a:spLocks noChangeArrowheads="1"/>
            </p:cNvSpPr>
            <p:nvPr/>
          </p:nvSpPr>
          <p:spPr bwMode="auto">
            <a:xfrm>
              <a:off x="1452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6" name="Rectangle 191"/>
            <p:cNvSpPr>
              <a:spLocks noChangeArrowheads="1"/>
            </p:cNvSpPr>
            <p:nvPr/>
          </p:nvSpPr>
          <p:spPr bwMode="auto">
            <a:xfrm>
              <a:off x="1996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7" name="Rectangle 192"/>
            <p:cNvSpPr>
              <a:spLocks noChangeArrowheads="1"/>
            </p:cNvSpPr>
            <p:nvPr/>
          </p:nvSpPr>
          <p:spPr bwMode="auto">
            <a:xfrm>
              <a:off x="163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8" name="Rectangle 193"/>
            <p:cNvSpPr>
              <a:spLocks noChangeArrowheads="1"/>
            </p:cNvSpPr>
            <p:nvPr/>
          </p:nvSpPr>
          <p:spPr bwMode="auto">
            <a:xfrm>
              <a:off x="1815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9" name="Rectangle 194"/>
            <p:cNvSpPr>
              <a:spLocks noChangeArrowheads="1"/>
            </p:cNvSpPr>
            <p:nvPr/>
          </p:nvSpPr>
          <p:spPr bwMode="auto">
            <a:xfrm>
              <a:off x="2178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0" name="Rectangle 195"/>
            <p:cNvSpPr>
              <a:spLocks noChangeArrowheads="1"/>
            </p:cNvSpPr>
            <p:nvPr/>
          </p:nvSpPr>
          <p:spPr bwMode="auto">
            <a:xfrm>
              <a:off x="2722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1" name="Rectangle 196"/>
            <p:cNvSpPr>
              <a:spLocks noChangeArrowheads="1"/>
            </p:cNvSpPr>
            <p:nvPr/>
          </p:nvSpPr>
          <p:spPr bwMode="auto">
            <a:xfrm>
              <a:off x="236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2" name="Rectangle 197"/>
            <p:cNvSpPr>
              <a:spLocks noChangeArrowheads="1"/>
            </p:cNvSpPr>
            <p:nvPr/>
          </p:nvSpPr>
          <p:spPr bwMode="auto">
            <a:xfrm>
              <a:off x="254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3" name="Rectangle 198"/>
            <p:cNvSpPr>
              <a:spLocks noChangeArrowheads="1"/>
            </p:cNvSpPr>
            <p:nvPr/>
          </p:nvSpPr>
          <p:spPr bwMode="auto">
            <a:xfrm>
              <a:off x="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4" name="Rectangle 199"/>
            <p:cNvSpPr>
              <a:spLocks noChangeArrowheads="1"/>
            </p:cNvSpPr>
            <p:nvPr/>
          </p:nvSpPr>
          <p:spPr bwMode="auto">
            <a:xfrm>
              <a:off x="546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5" name="Rectangle 200"/>
            <p:cNvSpPr>
              <a:spLocks noChangeArrowheads="1"/>
            </p:cNvSpPr>
            <p:nvPr/>
          </p:nvSpPr>
          <p:spPr bwMode="auto">
            <a:xfrm>
              <a:off x="184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6" name="Rectangle 201"/>
            <p:cNvSpPr>
              <a:spLocks noChangeArrowheads="1"/>
            </p:cNvSpPr>
            <p:nvPr/>
          </p:nvSpPr>
          <p:spPr bwMode="auto">
            <a:xfrm>
              <a:off x="36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7" name="Rectangle 202"/>
            <p:cNvSpPr>
              <a:spLocks noChangeArrowheads="1"/>
            </p:cNvSpPr>
            <p:nvPr/>
          </p:nvSpPr>
          <p:spPr bwMode="auto">
            <a:xfrm>
              <a:off x="728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8" name="Rectangle 203"/>
            <p:cNvSpPr>
              <a:spLocks noChangeArrowheads="1"/>
            </p:cNvSpPr>
            <p:nvPr/>
          </p:nvSpPr>
          <p:spPr bwMode="auto">
            <a:xfrm>
              <a:off x="1272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9" name="Rectangle 204"/>
            <p:cNvSpPr>
              <a:spLocks noChangeArrowheads="1"/>
            </p:cNvSpPr>
            <p:nvPr/>
          </p:nvSpPr>
          <p:spPr bwMode="auto">
            <a:xfrm>
              <a:off x="910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0" name="Rectangle 205"/>
            <p:cNvSpPr>
              <a:spLocks noChangeArrowheads="1"/>
            </p:cNvSpPr>
            <p:nvPr/>
          </p:nvSpPr>
          <p:spPr bwMode="auto">
            <a:xfrm>
              <a:off x="109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1" name="Rectangle 206"/>
            <p:cNvSpPr>
              <a:spLocks noChangeArrowheads="1"/>
            </p:cNvSpPr>
            <p:nvPr/>
          </p:nvSpPr>
          <p:spPr bwMode="auto">
            <a:xfrm>
              <a:off x="1453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2" name="Rectangle 207"/>
            <p:cNvSpPr>
              <a:spLocks noChangeArrowheads="1"/>
            </p:cNvSpPr>
            <p:nvPr/>
          </p:nvSpPr>
          <p:spPr bwMode="auto">
            <a:xfrm>
              <a:off x="1997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3" name="Rectangle 208"/>
            <p:cNvSpPr>
              <a:spLocks noChangeArrowheads="1"/>
            </p:cNvSpPr>
            <p:nvPr/>
          </p:nvSpPr>
          <p:spPr bwMode="auto">
            <a:xfrm>
              <a:off x="163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4" name="Rectangle 209"/>
            <p:cNvSpPr>
              <a:spLocks noChangeArrowheads="1"/>
            </p:cNvSpPr>
            <p:nvPr/>
          </p:nvSpPr>
          <p:spPr bwMode="auto">
            <a:xfrm>
              <a:off x="1816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5" name="Rectangle 210"/>
            <p:cNvSpPr>
              <a:spLocks noChangeArrowheads="1"/>
            </p:cNvSpPr>
            <p:nvPr/>
          </p:nvSpPr>
          <p:spPr bwMode="auto">
            <a:xfrm>
              <a:off x="2179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6" name="Rectangle 211"/>
            <p:cNvSpPr>
              <a:spLocks noChangeArrowheads="1"/>
            </p:cNvSpPr>
            <p:nvPr/>
          </p:nvSpPr>
          <p:spPr bwMode="auto">
            <a:xfrm>
              <a:off x="2723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7" name="Rectangle 212"/>
            <p:cNvSpPr>
              <a:spLocks noChangeArrowheads="1"/>
            </p:cNvSpPr>
            <p:nvPr/>
          </p:nvSpPr>
          <p:spPr bwMode="auto">
            <a:xfrm>
              <a:off x="236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8" name="Rectangle 213"/>
            <p:cNvSpPr>
              <a:spLocks noChangeArrowheads="1"/>
            </p:cNvSpPr>
            <p:nvPr/>
          </p:nvSpPr>
          <p:spPr bwMode="auto">
            <a:xfrm>
              <a:off x="254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9" name="Rectangle 214"/>
            <p:cNvSpPr>
              <a:spLocks noChangeArrowheads="1"/>
            </p:cNvSpPr>
            <p:nvPr/>
          </p:nvSpPr>
          <p:spPr bwMode="auto">
            <a:xfrm>
              <a:off x="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0" name="Rectangle 215"/>
            <p:cNvSpPr>
              <a:spLocks noChangeArrowheads="1"/>
            </p:cNvSpPr>
            <p:nvPr/>
          </p:nvSpPr>
          <p:spPr bwMode="auto">
            <a:xfrm>
              <a:off x="545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1" name="Rectangle 216"/>
            <p:cNvSpPr>
              <a:spLocks noChangeArrowheads="1"/>
            </p:cNvSpPr>
            <p:nvPr/>
          </p:nvSpPr>
          <p:spPr bwMode="auto">
            <a:xfrm>
              <a:off x="183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2" name="Rectangle 217"/>
            <p:cNvSpPr>
              <a:spLocks noChangeArrowheads="1"/>
            </p:cNvSpPr>
            <p:nvPr/>
          </p:nvSpPr>
          <p:spPr bwMode="auto">
            <a:xfrm>
              <a:off x="36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3" name="Rectangle 218"/>
            <p:cNvSpPr>
              <a:spLocks noChangeArrowheads="1"/>
            </p:cNvSpPr>
            <p:nvPr/>
          </p:nvSpPr>
          <p:spPr bwMode="auto">
            <a:xfrm>
              <a:off x="727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4" name="Rectangle 219"/>
            <p:cNvSpPr>
              <a:spLocks noChangeArrowheads="1"/>
            </p:cNvSpPr>
            <p:nvPr/>
          </p:nvSpPr>
          <p:spPr bwMode="auto">
            <a:xfrm>
              <a:off x="1271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5" name="Rectangle 220"/>
            <p:cNvSpPr>
              <a:spLocks noChangeArrowheads="1"/>
            </p:cNvSpPr>
            <p:nvPr/>
          </p:nvSpPr>
          <p:spPr bwMode="auto">
            <a:xfrm>
              <a:off x="909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6" name="Rectangle 221"/>
            <p:cNvSpPr>
              <a:spLocks noChangeArrowheads="1"/>
            </p:cNvSpPr>
            <p:nvPr/>
          </p:nvSpPr>
          <p:spPr bwMode="auto">
            <a:xfrm>
              <a:off x="109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7" name="Rectangle 222"/>
            <p:cNvSpPr>
              <a:spLocks noChangeArrowheads="1"/>
            </p:cNvSpPr>
            <p:nvPr/>
          </p:nvSpPr>
          <p:spPr bwMode="auto">
            <a:xfrm>
              <a:off x="1452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8" name="Rectangle 223"/>
            <p:cNvSpPr>
              <a:spLocks noChangeArrowheads="1"/>
            </p:cNvSpPr>
            <p:nvPr/>
          </p:nvSpPr>
          <p:spPr bwMode="auto">
            <a:xfrm>
              <a:off x="1996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9" name="Rectangle 224"/>
            <p:cNvSpPr>
              <a:spLocks noChangeArrowheads="1"/>
            </p:cNvSpPr>
            <p:nvPr/>
          </p:nvSpPr>
          <p:spPr bwMode="auto">
            <a:xfrm>
              <a:off x="163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0" name="Rectangle 225"/>
            <p:cNvSpPr>
              <a:spLocks noChangeArrowheads="1"/>
            </p:cNvSpPr>
            <p:nvPr/>
          </p:nvSpPr>
          <p:spPr bwMode="auto">
            <a:xfrm>
              <a:off x="1815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1" name="Rectangle 226"/>
            <p:cNvSpPr>
              <a:spLocks noChangeArrowheads="1"/>
            </p:cNvSpPr>
            <p:nvPr/>
          </p:nvSpPr>
          <p:spPr bwMode="auto">
            <a:xfrm>
              <a:off x="2178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2" name="Rectangle 227"/>
            <p:cNvSpPr>
              <a:spLocks noChangeArrowheads="1"/>
            </p:cNvSpPr>
            <p:nvPr/>
          </p:nvSpPr>
          <p:spPr bwMode="auto">
            <a:xfrm>
              <a:off x="2722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3" name="Rectangle 228"/>
            <p:cNvSpPr>
              <a:spLocks noChangeArrowheads="1"/>
            </p:cNvSpPr>
            <p:nvPr/>
          </p:nvSpPr>
          <p:spPr bwMode="auto">
            <a:xfrm>
              <a:off x="236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4" name="Rectangle 229"/>
            <p:cNvSpPr>
              <a:spLocks noChangeArrowheads="1"/>
            </p:cNvSpPr>
            <p:nvPr/>
          </p:nvSpPr>
          <p:spPr bwMode="auto">
            <a:xfrm>
              <a:off x="254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5" name="Rectangle 230"/>
            <p:cNvSpPr>
              <a:spLocks noChangeArrowheads="1"/>
            </p:cNvSpPr>
            <p:nvPr/>
          </p:nvSpPr>
          <p:spPr bwMode="auto">
            <a:xfrm>
              <a:off x="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6" name="Rectangle 231"/>
            <p:cNvSpPr>
              <a:spLocks noChangeArrowheads="1"/>
            </p:cNvSpPr>
            <p:nvPr/>
          </p:nvSpPr>
          <p:spPr bwMode="auto">
            <a:xfrm>
              <a:off x="547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7" name="Rectangle 232"/>
            <p:cNvSpPr>
              <a:spLocks noChangeArrowheads="1"/>
            </p:cNvSpPr>
            <p:nvPr/>
          </p:nvSpPr>
          <p:spPr bwMode="auto">
            <a:xfrm>
              <a:off x="185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8" name="Rectangle 233"/>
            <p:cNvSpPr>
              <a:spLocks noChangeArrowheads="1"/>
            </p:cNvSpPr>
            <p:nvPr/>
          </p:nvSpPr>
          <p:spPr bwMode="auto">
            <a:xfrm>
              <a:off x="36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9" name="Rectangle 234"/>
            <p:cNvSpPr>
              <a:spLocks noChangeArrowheads="1"/>
            </p:cNvSpPr>
            <p:nvPr/>
          </p:nvSpPr>
          <p:spPr bwMode="auto">
            <a:xfrm>
              <a:off x="729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0" name="Rectangle 235"/>
            <p:cNvSpPr>
              <a:spLocks noChangeArrowheads="1"/>
            </p:cNvSpPr>
            <p:nvPr/>
          </p:nvSpPr>
          <p:spPr bwMode="auto">
            <a:xfrm>
              <a:off x="1273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1" name="Rectangle 236"/>
            <p:cNvSpPr>
              <a:spLocks noChangeArrowheads="1"/>
            </p:cNvSpPr>
            <p:nvPr/>
          </p:nvSpPr>
          <p:spPr bwMode="auto">
            <a:xfrm>
              <a:off x="911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" name="Rectangle 237"/>
            <p:cNvSpPr>
              <a:spLocks noChangeArrowheads="1"/>
            </p:cNvSpPr>
            <p:nvPr/>
          </p:nvSpPr>
          <p:spPr bwMode="auto">
            <a:xfrm>
              <a:off x="109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3" name="Rectangle 238"/>
            <p:cNvSpPr>
              <a:spLocks noChangeArrowheads="1"/>
            </p:cNvSpPr>
            <p:nvPr/>
          </p:nvSpPr>
          <p:spPr bwMode="auto">
            <a:xfrm>
              <a:off x="1454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4" name="Rectangle 239"/>
            <p:cNvSpPr>
              <a:spLocks noChangeArrowheads="1"/>
            </p:cNvSpPr>
            <p:nvPr/>
          </p:nvSpPr>
          <p:spPr bwMode="auto">
            <a:xfrm>
              <a:off x="1998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5" name="Rectangle 240"/>
            <p:cNvSpPr>
              <a:spLocks noChangeArrowheads="1"/>
            </p:cNvSpPr>
            <p:nvPr/>
          </p:nvSpPr>
          <p:spPr bwMode="auto">
            <a:xfrm>
              <a:off x="163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6" name="Rectangle 241"/>
            <p:cNvSpPr>
              <a:spLocks noChangeArrowheads="1"/>
            </p:cNvSpPr>
            <p:nvPr/>
          </p:nvSpPr>
          <p:spPr bwMode="auto">
            <a:xfrm>
              <a:off x="1817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7" name="Rectangle 242"/>
            <p:cNvSpPr>
              <a:spLocks noChangeArrowheads="1"/>
            </p:cNvSpPr>
            <p:nvPr/>
          </p:nvSpPr>
          <p:spPr bwMode="auto">
            <a:xfrm>
              <a:off x="2180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8" name="Rectangle 243"/>
            <p:cNvSpPr>
              <a:spLocks noChangeArrowheads="1"/>
            </p:cNvSpPr>
            <p:nvPr/>
          </p:nvSpPr>
          <p:spPr bwMode="auto">
            <a:xfrm>
              <a:off x="2724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9" name="Rectangle 244"/>
            <p:cNvSpPr>
              <a:spLocks noChangeArrowheads="1"/>
            </p:cNvSpPr>
            <p:nvPr/>
          </p:nvSpPr>
          <p:spPr bwMode="auto">
            <a:xfrm>
              <a:off x="236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0" name="Rectangle 245"/>
            <p:cNvSpPr>
              <a:spLocks noChangeArrowheads="1"/>
            </p:cNvSpPr>
            <p:nvPr/>
          </p:nvSpPr>
          <p:spPr bwMode="auto">
            <a:xfrm>
              <a:off x="254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1" name="Rectangle 246"/>
            <p:cNvSpPr>
              <a:spLocks noChangeArrowheads="1"/>
            </p:cNvSpPr>
            <p:nvPr/>
          </p:nvSpPr>
          <p:spPr bwMode="auto">
            <a:xfrm>
              <a:off x="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2" name="Rectangle 247"/>
            <p:cNvSpPr>
              <a:spLocks noChangeArrowheads="1"/>
            </p:cNvSpPr>
            <p:nvPr/>
          </p:nvSpPr>
          <p:spPr bwMode="auto">
            <a:xfrm>
              <a:off x="546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3" name="Rectangle 248"/>
            <p:cNvSpPr>
              <a:spLocks noChangeArrowheads="1"/>
            </p:cNvSpPr>
            <p:nvPr/>
          </p:nvSpPr>
          <p:spPr bwMode="auto">
            <a:xfrm>
              <a:off x="184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4" name="Rectangle 249"/>
            <p:cNvSpPr>
              <a:spLocks noChangeArrowheads="1"/>
            </p:cNvSpPr>
            <p:nvPr/>
          </p:nvSpPr>
          <p:spPr bwMode="auto">
            <a:xfrm>
              <a:off x="36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5" name="Rectangle 250"/>
            <p:cNvSpPr>
              <a:spLocks noChangeArrowheads="1"/>
            </p:cNvSpPr>
            <p:nvPr/>
          </p:nvSpPr>
          <p:spPr bwMode="auto">
            <a:xfrm>
              <a:off x="728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6" name="Rectangle 251"/>
            <p:cNvSpPr>
              <a:spLocks noChangeArrowheads="1"/>
            </p:cNvSpPr>
            <p:nvPr/>
          </p:nvSpPr>
          <p:spPr bwMode="auto">
            <a:xfrm>
              <a:off x="1272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7" name="Rectangle 252"/>
            <p:cNvSpPr>
              <a:spLocks noChangeArrowheads="1"/>
            </p:cNvSpPr>
            <p:nvPr/>
          </p:nvSpPr>
          <p:spPr bwMode="auto">
            <a:xfrm>
              <a:off x="910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8" name="Rectangle 253"/>
            <p:cNvSpPr>
              <a:spLocks noChangeArrowheads="1"/>
            </p:cNvSpPr>
            <p:nvPr/>
          </p:nvSpPr>
          <p:spPr bwMode="auto">
            <a:xfrm>
              <a:off x="109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9" name="Rectangle 254"/>
            <p:cNvSpPr>
              <a:spLocks noChangeArrowheads="1"/>
            </p:cNvSpPr>
            <p:nvPr/>
          </p:nvSpPr>
          <p:spPr bwMode="auto">
            <a:xfrm>
              <a:off x="1453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0" name="Rectangle 255"/>
            <p:cNvSpPr>
              <a:spLocks noChangeArrowheads="1"/>
            </p:cNvSpPr>
            <p:nvPr/>
          </p:nvSpPr>
          <p:spPr bwMode="auto">
            <a:xfrm>
              <a:off x="1997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1" name="Rectangle 256"/>
            <p:cNvSpPr>
              <a:spLocks noChangeArrowheads="1"/>
            </p:cNvSpPr>
            <p:nvPr/>
          </p:nvSpPr>
          <p:spPr bwMode="auto">
            <a:xfrm>
              <a:off x="163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2" name="Rectangle 257"/>
            <p:cNvSpPr>
              <a:spLocks noChangeArrowheads="1"/>
            </p:cNvSpPr>
            <p:nvPr/>
          </p:nvSpPr>
          <p:spPr bwMode="auto">
            <a:xfrm>
              <a:off x="1816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3" name="Rectangle 258"/>
            <p:cNvSpPr>
              <a:spLocks noChangeArrowheads="1"/>
            </p:cNvSpPr>
            <p:nvPr/>
          </p:nvSpPr>
          <p:spPr bwMode="auto">
            <a:xfrm>
              <a:off x="2179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4" name="Rectangle 259"/>
            <p:cNvSpPr>
              <a:spLocks noChangeArrowheads="1"/>
            </p:cNvSpPr>
            <p:nvPr/>
          </p:nvSpPr>
          <p:spPr bwMode="auto">
            <a:xfrm>
              <a:off x="2723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5" name="Rectangle 260"/>
            <p:cNvSpPr>
              <a:spLocks noChangeArrowheads="1"/>
            </p:cNvSpPr>
            <p:nvPr/>
          </p:nvSpPr>
          <p:spPr bwMode="auto">
            <a:xfrm>
              <a:off x="236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6" name="Rectangle 261"/>
            <p:cNvSpPr>
              <a:spLocks noChangeArrowheads="1"/>
            </p:cNvSpPr>
            <p:nvPr/>
          </p:nvSpPr>
          <p:spPr bwMode="auto">
            <a:xfrm>
              <a:off x="254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37" name="Line 262"/>
          <p:cNvSpPr>
            <a:spLocks noChangeShapeType="1"/>
          </p:cNvSpPr>
          <p:nvPr/>
        </p:nvSpPr>
        <p:spPr bwMode="auto">
          <a:xfrm>
            <a:off x="3132138" y="1341438"/>
            <a:ext cx="0" cy="5040312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8" name="Line 263"/>
          <p:cNvSpPr>
            <a:spLocks noChangeShapeType="1"/>
          </p:cNvSpPr>
          <p:nvPr/>
        </p:nvSpPr>
        <p:spPr bwMode="auto">
          <a:xfrm>
            <a:off x="539750" y="3862388"/>
            <a:ext cx="5364163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第二次分割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4" name="Group 262"/>
          <p:cNvGrpSpPr/>
          <p:nvPr/>
        </p:nvGrpSpPr>
        <p:grpSpPr bwMode="auto">
          <a:xfrm rot="10800000">
            <a:off x="7308850" y="3718421"/>
            <a:ext cx="577850" cy="574675"/>
            <a:chOff x="0" y="0"/>
            <a:chExt cx="364" cy="362"/>
          </a:xfrm>
        </p:grpSpPr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8" name="Group 266"/>
          <p:cNvGrpSpPr/>
          <p:nvPr/>
        </p:nvGrpSpPr>
        <p:grpSpPr bwMode="auto">
          <a:xfrm rot="-5400000">
            <a:off x="6515101" y="3684587"/>
            <a:ext cx="577850" cy="574675"/>
            <a:chOff x="0" y="0"/>
            <a:chExt cx="364" cy="362"/>
          </a:xfrm>
        </p:grpSpPr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2" name="Group 270"/>
          <p:cNvGrpSpPr/>
          <p:nvPr/>
        </p:nvGrpSpPr>
        <p:grpSpPr bwMode="auto">
          <a:xfrm rot="-60000">
            <a:off x="6516688" y="2890838"/>
            <a:ext cx="577850" cy="574675"/>
            <a:chOff x="0" y="0"/>
            <a:chExt cx="364" cy="362"/>
          </a:xfrm>
        </p:grpSpPr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" name="Group 274"/>
          <p:cNvGrpSpPr/>
          <p:nvPr/>
        </p:nvGrpSpPr>
        <p:grpSpPr bwMode="auto">
          <a:xfrm rot="5340000">
            <a:off x="7307263" y="2927845"/>
            <a:ext cx="577850" cy="574675"/>
            <a:chOff x="0" y="0"/>
            <a:chExt cx="364" cy="362"/>
          </a:xfrm>
        </p:grpSpPr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8" name="Rectangle 27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" name="Group 5"/>
          <p:cNvGrpSpPr/>
          <p:nvPr/>
        </p:nvGrpSpPr>
        <p:grpSpPr bwMode="auto">
          <a:xfrm>
            <a:off x="828675" y="1484313"/>
            <a:ext cx="4613275" cy="4606925"/>
            <a:chOff x="0" y="0"/>
            <a:chExt cx="2906" cy="2903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45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83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36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727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71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909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109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452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996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63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815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178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2722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6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54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544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82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36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726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270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908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108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1451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1995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1633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1814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2177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Rectangle 35"/>
            <p:cNvSpPr>
              <a:spLocks noChangeArrowheads="1"/>
            </p:cNvSpPr>
            <p:nvPr/>
          </p:nvSpPr>
          <p:spPr bwMode="auto">
            <a:xfrm>
              <a:off x="2721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2359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Rectangle 37"/>
            <p:cNvSpPr>
              <a:spLocks noChangeArrowheads="1"/>
            </p:cNvSpPr>
            <p:nvPr/>
          </p:nvSpPr>
          <p:spPr bwMode="auto">
            <a:xfrm>
              <a:off x="254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Rectangle 38"/>
            <p:cNvSpPr>
              <a:spLocks noChangeArrowheads="1"/>
            </p:cNvSpPr>
            <p:nvPr/>
          </p:nvSpPr>
          <p:spPr bwMode="auto">
            <a:xfrm>
              <a:off x="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46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Rectangle 40"/>
            <p:cNvSpPr>
              <a:spLocks noChangeArrowheads="1"/>
            </p:cNvSpPr>
            <p:nvPr/>
          </p:nvSpPr>
          <p:spPr bwMode="auto">
            <a:xfrm>
              <a:off x="184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36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728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1272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Rectangle 44"/>
            <p:cNvSpPr>
              <a:spLocks noChangeArrowheads="1"/>
            </p:cNvSpPr>
            <p:nvPr/>
          </p:nvSpPr>
          <p:spPr bwMode="auto">
            <a:xfrm>
              <a:off x="910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Rectangle 45"/>
            <p:cNvSpPr>
              <a:spLocks noChangeArrowheads="1"/>
            </p:cNvSpPr>
            <p:nvPr/>
          </p:nvSpPr>
          <p:spPr bwMode="auto">
            <a:xfrm>
              <a:off x="109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46"/>
            <p:cNvSpPr>
              <a:spLocks noChangeArrowheads="1"/>
            </p:cNvSpPr>
            <p:nvPr/>
          </p:nvSpPr>
          <p:spPr bwMode="auto">
            <a:xfrm>
              <a:off x="1453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Rectangle 47"/>
            <p:cNvSpPr>
              <a:spLocks noChangeArrowheads="1"/>
            </p:cNvSpPr>
            <p:nvPr/>
          </p:nvSpPr>
          <p:spPr bwMode="auto">
            <a:xfrm>
              <a:off x="1997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Rectangle 48"/>
            <p:cNvSpPr>
              <a:spLocks noChangeArrowheads="1"/>
            </p:cNvSpPr>
            <p:nvPr/>
          </p:nvSpPr>
          <p:spPr bwMode="auto">
            <a:xfrm>
              <a:off x="163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1816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50"/>
            <p:cNvSpPr>
              <a:spLocks noChangeArrowheads="1"/>
            </p:cNvSpPr>
            <p:nvPr/>
          </p:nvSpPr>
          <p:spPr bwMode="auto">
            <a:xfrm>
              <a:off x="2179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2723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Rectangle 52"/>
            <p:cNvSpPr>
              <a:spLocks noChangeArrowheads="1"/>
            </p:cNvSpPr>
            <p:nvPr/>
          </p:nvSpPr>
          <p:spPr bwMode="auto">
            <a:xfrm>
              <a:off x="236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254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>
              <a:off x="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Rectangle 55"/>
            <p:cNvSpPr>
              <a:spLocks noChangeArrowheads="1"/>
            </p:cNvSpPr>
            <p:nvPr/>
          </p:nvSpPr>
          <p:spPr bwMode="auto">
            <a:xfrm>
              <a:off x="545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183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Rectangle 57"/>
            <p:cNvSpPr>
              <a:spLocks noChangeArrowheads="1"/>
            </p:cNvSpPr>
            <p:nvPr/>
          </p:nvSpPr>
          <p:spPr bwMode="auto">
            <a:xfrm>
              <a:off x="36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Rectangle 58"/>
            <p:cNvSpPr>
              <a:spLocks noChangeArrowheads="1"/>
            </p:cNvSpPr>
            <p:nvPr/>
          </p:nvSpPr>
          <p:spPr bwMode="auto">
            <a:xfrm>
              <a:off x="727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Rectangle 59"/>
            <p:cNvSpPr>
              <a:spLocks noChangeArrowheads="1"/>
            </p:cNvSpPr>
            <p:nvPr/>
          </p:nvSpPr>
          <p:spPr bwMode="auto">
            <a:xfrm>
              <a:off x="1271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" name="Rectangle 60"/>
            <p:cNvSpPr>
              <a:spLocks noChangeArrowheads="1"/>
            </p:cNvSpPr>
            <p:nvPr/>
          </p:nvSpPr>
          <p:spPr bwMode="auto">
            <a:xfrm>
              <a:off x="909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5" name="Rectangle 61"/>
            <p:cNvSpPr>
              <a:spLocks noChangeArrowheads="1"/>
            </p:cNvSpPr>
            <p:nvPr/>
          </p:nvSpPr>
          <p:spPr bwMode="auto">
            <a:xfrm>
              <a:off x="109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6" name="Rectangle 62"/>
            <p:cNvSpPr>
              <a:spLocks noChangeArrowheads="1"/>
            </p:cNvSpPr>
            <p:nvPr/>
          </p:nvSpPr>
          <p:spPr bwMode="auto">
            <a:xfrm>
              <a:off x="1452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" name="Rectangle 63"/>
            <p:cNvSpPr>
              <a:spLocks noChangeArrowheads="1"/>
            </p:cNvSpPr>
            <p:nvPr/>
          </p:nvSpPr>
          <p:spPr bwMode="auto">
            <a:xfrm>
              <a:off x="1996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Rectangle 64"/>
            <p:cNvSpPr>
              <a:spLocks noChangeArrowheads="1"/>
            </p:cNvSpPr>
            <p:nvPr/>
          </p:nvSpPr>
          <p:spPr bwMode="auto">
            <a:xfrm>
              <a:off x="163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" name="Rectangle 65"/>
            <p:cNvSpPr>
              <a:spLocks noChangeArrowheads="1"/>
            </p:cNvSpPr>
            <p:nvPr/>
          </p:nvSpPr>
          <p:spPr bwMode="auto">
            <a:xfrm>
              <a:off x="1815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Rectangle 66"/>
            <p:cNvSpPr>
              <a:spLocks noChangeArrowheads="1"/>
            </p:cNvSpPr>
            <p:nvPr/>
          </p:nvSpPr>
          <p:spPr bwMode="auto">
            <a:xfrm>
              <a:off x="2178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Rectangle 67"/>
            <p:cNvSpPr>
              <a:spLocks noChangeArrowheads="1"/>
            </p:cNvSpPr>
            <p:nvPr/>
          </p:nvSpPr>
          <p:spPr bwMode="auto">
            <a:xfrm>
              <a:off x="2722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" name="Rectangle 68"/>
            <p:cNvSpPr>
              <a:spLocks noChangeArrowheads="1"/>
            </p:cNvSpPr>
            <p:nvPr/>
          </p:nvSpPr>
          <p:spPr bwMode="auto">
            <a:xfrm>
              <a:off x="236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" name="Rectangle 69"/>
            <p:cNvSpPr>
              <a:spLocks noChangeArrowheads="1"/>
            </p:cNvSpPr>
            <p:nvPr/>
          </p:nvSpPr>
          <p:spPr bwMode="auto">
            <a:xfrm>
              <a:off x="254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" name="Rectangle 70"/>
            <p:cNvSpPr>
              <a:spLocks noChangeArrowheads="1"/>
            </p:cNvSpPr>
            <p:nvPr/>
          </p:nvSpPr>
          <p:spPr bwMode="auto">
            <a:xfrm>
              <a:off x="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5" name="Rectangle 71"/>
            <p:cNvSpPr>
              <a:spLocks noChangeArrowheads="1"/>
            </p:cNvSpPr>
            <p:nvPr/>
          </p:nvSpPr>
          <p:spPr bwMode="auto">
            <a:xfrm>
              <a:off x="546" y="726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6" name="Rectangle 72"/>
            <p:cNvSpPr>
              <a:spLocks noChangeArrowheads="1"/>
            </p:cNvSpPr>
            <p:nvPr/>
          </p:nvSpPr>
          <p:spPr bwMode="auto">
            <a:xfrm>
              <a:off x="184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" name="Rectangle 73"/>
            <p:cNvSpPr>
              <a:spLocks noChangeArrowheads="1"/>
            </p:cNvSpPr>
            <p:nvPr/>
          </p:nvSpPr>
          <p:spPr bwMode="auto">
            <a:xfrm>
              <a:off x="36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" name="Rectangle 74"/>
            <p:cNvSpPr>
              <a:spLocks noChangeArrowheads="1"/>
            </p:cNvSpPr>
            <p:nvPr/>
          </p:nvSpPr>
          <p:spPr bwMode="auto">
            <a:xfrm>
              <a:off x="728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" name="Rectangle 75"/>
            <p:cNvSpPr>
              <a:spLocks noChangeArrowheads="1"/>
            </p:cNvSpPr>
            <p:nvPr/>
          </p:nvSpPr>
          <p:spPr bwMode="auto">
            <a:xfrm>
              <a:off x="1272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" name="Rectangle 76"/>
            <p:cNvSpPr>
              <a:spLocks noChangeArrowheads="1"/>
            </p:cNvSpPr>
            <p:nvPr/>
          </p:nvSpPr>
          <p:spPr bwMode="auto">
            <a:xfrm>
              <a:off x="910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" name="Rectangle 77"/>
            <p:cNvSpPr>
              <a:spLocks noChangeArrowheads="1"/>
            </p:cNvSpPr>
            <p:nvPr/>
          </p:nvSpPr>
          <p:spPr bwMode="auto">
            <a:xfrm>
              <a:off x="109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" name="Rectangle 78"/>
            <p:cNvSpPr>
              <a:spLocks noChangeArrowheads="1"/>
            </p:cNvSpPr>
            <p:nvPr/>
          </p:nvSpPr>
          <p:spPr bwMode="auto">
            <a:xfrm>
              <a:off x="1453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3" name="Rectangle 79"/>
            <p:cNvSpPr>
              <a:spLocks noChangeArrowheads="1"/>
            </p:cNvSpPr>
            <p:nvPr/>
          </p:nvSpPr>
          <p:spPr bwMode="auto">
            <a:xfrm>
              <a:off x="1997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" name="Rectangle 80"/>
            <p:cNvSpPr>
              <a:spLocks noChangeArrowheads="1"/>
            </p:cNvSpPr>
            <p:nvPr/>
          </p:nvSpPr>
          <p:spPr bwMode="auto">
            <a:xfrm>
              <a:off x="163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" name="Rectangle 81"/>
            <p:cNvSpPr>
              <a:spLocks noChangeArrowheads="1"/>
            </p:cNvSpPr>
            <p:nvPr/>
          </p:nvSpPr>
          <p:spPr bwMode="auto">
            <a:xfrm>
              <a:off x="1816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6" name="Rectangle 82"/>
            <p:cNvSpPr>
              <a:spLocks noChangeArrowheads="1"/>
            </p:cNvSpPr>
            <p:nvPr/>
          </p:nvSpPr>
          <p:spPr bwMode="auto">
            <a:xfrm>
              <a:off x="2179" y="726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7" name="Rectangle 83"/>
            <p:cNvSpPr>
              <a:spLocks noChangeArrowheads="1"/>
            </p:cNvSpPr>
            <p:nvPr/>
          </p:nvSpPr>
          <p:spPr bwMode="auto">
            <a:xfrm>
              <a:off x="2723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8" name="Rectangle 84"/>
            <p:cNvSpPr>
              <a:spLocks noChangeArrowheads="1"/>
            </p:cNvSpPr>
            <p:nvPr/>
          </p:nvSpPr>
          <p:spPr bwMode="auto">
            <a:xfrm>
              <a:off x="236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Rectangle 85"/>
            <p:cNvSpPr>
              <a:spLocks noChangeArrowheads="1"/>
            </p:cNvSpPr>
            <p:nvPr/>
          </p:nvSpPr>
          <p:spPr bwMode="auto">
            <a:xfrm>
              <a:off x="254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0" name="Rectangle 86"/>
            <p:cNvSpPr>
              <a:spLocks noChangeArrowheads="1"/>
            </p:cNvSpPr>
            <p:nvPr/>
          </p:nvSpPr>
          <p:spPr bwMode="auto">
            <a:xfrm>
              <a:off x="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" name="Rectangle 87"/>
            <p:cNvSpPr>
              <a:spLocks noChangeArrowheads="1"/>
            </p:cNvSpPr>
            <p:nvPr/>
          </p:nvSpPr>
          <p:spPr bwMode="auto">
            <a:xfrm>
              <a:off x="545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" name="Rectangle 88"/>
            <p:cNvSpPr>
              <a:spLocks noChangeArrowheads="1"/>
            </p:cNvSpPr>
            <p:nvPr/>
          </p:nvSpPr>
          <p:spPr bwMode="auto">
            <a:xfrm>
              <a:off x="183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" name="Rectangle 89"/>
            <p:cNvSpPr>
              <a:spLocks noChangeArrowheads="1"/>
            </p:cNvSpPr>
            <p:nvPr/>
          </p:nvSpPr>
          <p:spPr bwMode="auto">
            <a:xfrm>
              <a:off x="36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4" name="Rectangle 90"/>
            <p:cNvSpPr>
              <a:spLocks noChangeArrowheads="1"/>
            </p:cNvSpPr>
            <p:nvPr/>
          </p:nvSpPr>
          <p:spPr bwMode="auto">
            <a:xfrm>
              <a:off x="727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" name="Rectangle 91"/>
            <p:cNvSpPr>
              <a:spLocks noChangeArrowheads="1"/>
            </p:cNvSpPr>
            <p:nvPr/>
          </p:nvSpPr>
          <p:spPr bwMode="auto">
            <a:xfrm>
              <a:off x="1271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6" name="Rectangle 92"/>
            <p:cNvSpPr>
              <a:spLocks noChangeArrowheads="1"/>
            </p:cNvSpPr>
            <p:nvPr/>
          </p:nvSpPr>
          <p:spPr bwMode="auto">
            <a:xfrm>
              <a:off x="909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" name="Rectangle 93"/>
            <p:cNvSpPr>
              <a:spLocks noChangeArrowheads="1"/>
            </p:cNvSpPr>
            <p:nvPr/>
          </p:nvSpPr>
          <p:spPr bwMode="auto">
            <a:xfrm>
              <a:off x="109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" name="Rectangle 94"/>
            <p:cNvSpPr>
              <a:spLocks noChangeArrowheads="1"/>
            </p:cNvSpPr>
            <p:nvPr/>
          </p:nvSpPr>
          <p:spPr bwMode="auto">
            <a:xfrm>
              <a:off x="1452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" name="Rectangle 95"/>
            <p:cNvSpPr>
              <a:spLocks noChangeArrowheads="1"/>
            </p:cNvSpPr>
            <p:nvPr/>
          </p:nvSpPr>
          <p:spPr bwMode="auto">
            <a:xfrm>
              <a:off x="1996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" name="Rectangle 96"/>
            <p:cNvSpPr>
              <a:spLocks noChangeArrowheads="1"/>
            </p:cNvSpPr>
            <p:nvPr/>
          </p:nvSpPr>
          <p:spPr bwMode="auto">
            <a:xfrm>
              <a:off x="163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1" name="Rectangle 97"/>
            <p:cNvSpPr>
              <a:spLocks noChangeArrowheads="1"/>
            </p:cNvSpPr>
            <p:nvPr/>
          </p:nvSpPr>
          <p:spPr bwMode="auto">
            <a:xfrm>
              <a:off x="1815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" name="Rectangle 98"/>
            <p:cNvSpPr>
              <a:spLocks noChangeArrowheads="1"/>
            </p:cNvSpPr>
            <p:nvPr/>
          </p:nvSpPr>
          <p:spPr bwMode="auto">
            <a:xfrm>
              <a:off x="2178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" name="Rectangle 99"/>
            <p:cNvSpPr>
              <a:spLocks noChangeArrowheads="1"/>
            </p:cNvSpPr>
            <p:nvPr/>
          </p:nvSpPr>
          <p:spPr bwMode="auto">
            <a:xfrm>
              <a:off x="2722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100"/>
            <p:cNvSpPr>
              <a:spLocks noChangeArrowheads="1"/>
            </p:cNvSpPr>
            <p:nvPr/>
          </p:nvSpPr>
          <p:spPr bwMode="auto">
            <a:xfrm>
              <a:off x="236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101"/>
            <p:cNvSpPr>
              <a:spLocks noChangeArrowheads="1"/>
            </p:cNvSpPr>
            <p:nvPr/>
          </p:nvSpPr>
          <p:spPr bwMode="auto">
            <a:xfrm>
              <a:off x="254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6" name="Rectangle 102"/>
            <p:cNvSpPr>
              <a:spLocks noChangeArrowheads="1"/>
            </p:cNvSpPr>
            <p:nvPr/>
          </p:nvSpPr>
          <p:spPr bwMode="auto">
            <a:xfrm>
              <a:off x="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7" name="Rectangle 103"/>
            <p:cNvSpPr>
              <a:spLocks noChangeArrowheads="1"/>
            </p:cNvSpPr>
            <p:nvPr/>
          </p:nvSpPr>
          <p:spPr bwMode="auto">
            <a:xfrm>
              <a:off x="547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8" name="Rectangle 104"/>
            <p:cNvSpPr>
              <a:spLocks noChangeArrowheads="1"/>
            </p:cNvSpPr>
            <p:nvPr/>
          </p:nvSpPr>
          <p:spPr bwMode="auto">
            <a:xfrm>
              <a:off x="185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9" name="Rectangle 105"/>
            <p:cNvSpPr>
              <a:spLocks noChangeArrowheads="1"/>
            </p:cNvSpPr>
            <p:nvPr/>
          </p:nvSpPr>
          <p:spPr bwMode="auto">
            <a:xfrm>
              <a:off x="36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" name="Rectangle 106"/>
            <p:cNvSpPr>
              <a:spLocks noChangeArrowheads="1"/>
            </p:cNvSpPr>
            <p:nvPr/>
          </p:nvSpPr>
          <p:spPr bwMode="auto">
            <a:xfrm>
              <a:off x="729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1" name="Rectangle 107"/>
            <p:cNvSpPr>
              <a:spLocks noChangeArrowheads="1"/>
            </p:cNvSpPr>
            <p:nvPr/>
          </p:nvSpPr>
          <p:spPr bwMode="auto">
            <a:xfrm>
              <a:off x="1273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" name="Rectangle 108"/>
            <p:cNvSpPr>
              <a:spLocks noChangeArrowheads="1"/>
            </p:cNvSpPr>
            <p:nvPr/>
          </p:nvSpPr>
          <p:spPr bwMode="auto">
            <a:xfrm>
              <a:off x="911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" name="Rectangle 109"/>
            <p:cNvSpPr>
              <a:spLocks noChangeArrowheads="1"/>
            </p:cNvSpPr>
            <p:nvPr/>
          </p:nvSpPr>
          <p:spPr bwMode="auto">
            <a:xfrm>
              <a:off x="109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4" name="Rectangle 110"/>
            <p:cNvSpPr>
              <a:spLocks noChangeArrowheads="1"/>
            </p:cNvSpPr>
            <p:nvPr/>
          </p:nvSpPr>
          <p:spPr bwMode="auto">
            <a:xfrm>
              <a:off x="1454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5" name="Rectangle 111"/>
            <p:cNvSpPr>
              <a:spLocks noChangeArrowheads="1"/>
            </p:cNvSpPr>
            <p:nvPr/>
          </p:nvSpPr>
          <p:spPr bwMode="auto">
            <a:xfrm>
              <a:off x="1998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1636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1817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8" name="Rectangle 114"/>
            <p:cNvSpPr>
              <a:spLocks noChangeArrowheads="1"/>
            </p:cNvSpPr>
            <p:nvPr/>
          </p:nvSpPr>
          <p:spPr bwMode="auto">
            <a:xfrm>
              <a:off x="2180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9" name="Rectangle 115"/>
            <p:cNvSpPr>
              <a:spLocks noChangeArrowheads="1"/>
            </p:cNvSpPr>
            <p:nvPr/>
          </p:nvSpPr>
          <p:spPr bwMode="auto">
            <a:xfrm>
              <a:off x="2724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0" name="Rectangle 116"/>
            <p:cNvSpPr>
              <a:spLocks noChangeArrowheads="1"/>
            </p:cNvSpPr>
            <p:nvPr/>
          </p:nvSpPr>
          <p:spPr bwMode="auto">
            <a:xfrm>
              <a:off x="236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117"/>
            <p:cNvSpPr>
              <a:spLocks noChangeArrowheads="1"/>
            </p:cNvSpPr>
            <p:nvPr/>
          </p:nvSpPr>
          <p:spPr bwMode="auto">
            <a:xfrm>
              <a:off x="254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2" name="Rectangle 118"/>
            <p:cNvSpPr>
              <a:spLocks noChangeArrowheads="1"/>
            </p:cNvSpPr>
            <p:nvPr/>
          </p:nvSpPr>
          <p:spPr bwMode="auto">
            <a:xfrm>
              <a:off x="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" name="Rectangle 119"/>
            <p:cNvSpPr>
              <a:spLocks noChangeArrowheads="1"/>
            </p:cNvSpPr>
            <p:nvPr/>
          </p:nvSpPr>
          <p:spPr bwMode="auto">
            <a:xfrm>
              <a:off x="546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Rectangle 120"/>
            <p:cNvSpPr>
              <a:spLocks noChangeArrowheads="1"/>
            </p:cNvSpPr>
            <p:nvPr/>
          </p:nvSpPr>
          <p:spPr bwMode="auto">
            <a:xfrm>
              <a:off x="184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Rectangle 121"/>
            <p:cNvSpPr>
              <a:spLocks noChangeArrowheads="1"/>
            </p:cNvSpPr>
            <p:nvPr/>
          </p:nvSpPr>
          <p:spPr bwMode="auto">
            <a:xfrm>
              <a:off x="36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Rectangle 122"/>
            <p:cNvSpPr>
              <a:spLocks noChangeArrowheads="1"/>
            </p:cNvSpPr>
            <p:nvPr/>
          </p:nvSpPr>
          <p:spPr bwMode="auto">
            <a:xfrm>
              <a:off x="728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Rectangle 123"/>
            <p:cNvSpPr>
              <a:spLocks noChangeArrowheads="1"/>
            </p:cNvSpPr>
            <p:nvPr/>
          </p:nvSpPr>
          <p:spPr bwMode="auto">
            <a:xfrm>
              <a:off x="1272" y="127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Rectangle 124"/>
            <p:cNvSpPr>
              <a:spLocks noChangeArrowheads="1"/>
            </p:cNvSpPr>
            <p:nvPr/>
          </p:nvSpPr>
          <p:spPr bwMode="auto">
            <a:xfrm>
              <a:off x="910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Rectangle 125"/>
            <p:cNvSpPr>
              <a:spLocks noChangeArrowheads="1"/>
            </p:cNvSpPr>
            <p:nvPr/>
          </p:nvSpPr>
          <p:spPr bwMode="auto">
            <a:xfrm>
              <a:off x="109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Rectangle 126"/>
            <p:cNvSpPr>
              <a:spLocks noChangeArrowheads="1"/>
            </p:cNvSpPr>
            <p:nvPr/>
          </p:nvSpPr>
          <p:spPr bwMode="auto">
            <a:xfrm>
              <a:off x="1453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127"/>
            <p:cNvSpPr>
              <a:spLocks noChangeArrowheads="1"/>
            </p:cNvSpPr>
            <p:nvPr/>
          </p:nvSpPr>
          <p:spPr bwMode="auto">
            <a:xfrm>
              <a:off x="1997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Rectangle 128"/>
            <p:cNvSpPr>
              <a:spLocks noChangeArrowheads="1"/>
            </p:cNvSpPr>
            <p:nvPr/>
          </p:nvSpPr>
          <p:spPr bwMode="auto">
            <a:xfrm>
              <a:off x="163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Rectangle 129"/>
            <p:cNvSpPr>
              <a:spLocks noChangeArrowheads="1"/>
            </p:cNvSpPr>
            <p:nvPr/>
          </p:nvSpPr>
          <p:spPr bwMode="auto">
            <a:xfrm>
              <a:off x="1816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Rectangle 130"/>
            <p:cNvSpPr>
              <a:spLocks noChangeArrowheads="1"/>
            </p:cNvSpPr>
            <p:nvPr/>
          </p:nvSpPr>
          <p:spPr bwMode="auto">
            <a:xfrm>
              <a:off x="2179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Rectangle 131"/>
            <p:cNvSpPr>
              <a:spLocks noChangeArrowheads="1"/>
            </p:cNvSpPr>
            <p:nvPr/>
          </p:nvSpPr>
          <p:spPr bwMode="auto">
            <a:xfrm>
              <a:off x="2723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Rectangle 132"/>
            <p:cNvSpPr>
              <a:spLocks noChangeArrowheads="1"/>
            </p:cNvSpPr>
            <p:nvPr/>
          </p:nvSpPr>
          <p:spPr bwMode="auto">
            <a:xfrm>
              <a:off x="236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Rectangle 133"/>
            <p:cNvSpPr>
              <a:spLocks noChangeArrowheads="1"/>
            </p:cNvSpPr>
            <p:nvPr/>
          </p:nvSpPr>
          <p:spPr bwMode="auto">
            <a:xfrm>
              <a:off x="254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Rectangle 134"/>
            <p:cNvSpPr>
              <a:spLocks noChangeArrowheads="1"/>
            </p:cNvSpPr>
            <p:nvPr/>
          </p:nvSpPr>
          <p:spPr bwMode="auto">
            <a:xfrm>
              <a:off x="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Rectangle 135"/>
            <p:cNvSpPr>
              <a:spLocks noChangeArrowheads="1"/>
            </p:cNvSpPr>
            <p:nvPr/>
          </p:nvSpPr>
          <p:spPr bwMode="auto">
            <a:xfrm>
              <a:off x="545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Rectangle 136"/>
            <p:cNvSpPr>
              <a:spLocks noChangeArrowheads="1"/>
            </p:cNvSpPr>
            <p:nvPr/>
          </p:nvSpPr>
          <p:spPr bwMode="auto">
            <a:xfrm>
              <a:off x="183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Rectangle 137"/>
            <p:cNvSpPr>
              <a:spLocks noChangeArrowheads="1"/>
            </p:cNvSpPr>
            <p:nvPr/>
          </p:nvSpPr>
          <p:spPr bwMode="auto">
            <a:xfrm>
              <a:off x="36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Rectangle 138"/>
            <p:cNvSpPr>
              <a:spLocks noChangeArrowheads="1"/>
            </p:cNvSpPr>
            <p:nvPr/>
          </p:nvSpPr>
          <p:spPr bwMode="auto">
            <a:xfrm>
              <a:off x="727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Rectangle 139"/>
            <p:cNvSpPr>
              <a:spLocks noChangeArrowheads="1"/>
            </p:cNvSpPr>
            <p:nvPr/>
          </p:nvSpPr>
          <p:spPr bwMode="auto">
            <a:xfrm>
              <a:off x="1271" y="1451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Rectangle 140"/>
            <p:cNvSpPr>
              <a:spLocks noChangeArrowheads="1"/>
            </p:cNvSpPr>
            <p:nvPr/>
          </p:nvSpPr>
          <p:spPr bwMode="auto">
            <a:xfrm>
              <a:off x="909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Rectangle 141"/>
            <p:cNvSpPr>
              <a:spLocks noChangeArrowheads="1"/>
            </p:cNvSpPr>
            <p:nvPr/>
          </p:nvSpPr>
          <p:spPr bwMode="auto">
            <a:xfrm>
              <a:off x="109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Rectangle 142"/>
            <p:cNvSpPr>
              <a:spLocks noChangeArrowheads="1"/>
            </p:cNvSpPr>
            <p:nvPr/>
          </p:nvSpPr>
          <p:spPr bwMode="auto">
            <a:xfrm>
              <a:off x="1452" y="145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Rectangle 143"/>
            <p:cNvSpPr>
              <a:spLocks noChangeArrowheads="1"/>
            </p:cNvSpPr>
            <p:nvPr/>
          </p:nvSpPr>
          <p:spPr bwMode="auto">
            <a:xfrm>
              <a:off x="1996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Rectangle 144"/>
            <p:cNvSpPr>
              <a:spLocks noChangeArrowheads="1"/>
            </p:cNvSpPr>
            <p:nvPr/>
          </p:nvSpPr>
          <p:spPr bwMode="auto">
            <a:xfrm>
              <a:off x="163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Rectangle 145"/>
            <p:cNvSpPr>
              <a:spLocks noChangeArrowheads="1"/>
            </p:cNvSpPr>
            <p:nvPr/>
          </p:nvSpPr>
          <p:spPr bwMode="auto">
            <a:xfrm>
              <a:off x="1815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Rectangle 146"/>
            <p:cNvSpPr>
              <a:spLocks noChangeArrowheads="1"/>
            </p:cNvSpPr>
            <p:nvPr/>
          </p:nvSpPr>
          <p:spPr bwMode="auto">
            <a:xfrm>
              <a:off x="2178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Rectangle 147"/>
            <p:cNvSpPr>
              <a:spLocks noChangeArrowheads="1"/>
            </p:cNvSpPr>
            <p:nvPr/>
          </p:nvSpPr>
          <p:spPr bwMode="auto">
            <a:xfrm>
              <a:off x="2722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Rectangle 148"/>
            <p:cNvSpPr>
              <a:spLocks noChangeArrowheads="1"/>
            </p:cNvSpPr>
            <p:nvPr/>
          </p:nvSpPr>
          <p:spPr bwMode="auto">
            <a:xfrm>
              <a:off x="236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Rectangle 149"/>
            <p:cNvSpPr>
              <a:spLocks noChangeArrowheads="1"/>
            </p:cNvSpPr>
            <p:nvPr/>
          </p:nvSpPr>
          <p:spPr bwMode="auto">
            <a:xfrm>
              <a:off x="254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Rectangle 150"/>
            <p:cNvSpPr>
              <a:spLocks noChangeArrowheads="1"/>
            </p:cNvSpPr>
            <p:nvPr/>
          </p:nvSpPr>
          <p:spPr bwMode="auto">
            <a:xfrm>
              <a:off x="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Rectangle 151"/>
            <p:cNvSpPr>
              <a:spLocks noChangeArrowheads="1"/>
            </p:cNvSpPr>
            <p:nvPr/>
          </p:nvSpPr>
          <p:spPr bwMode="auto">
            <a:xfrm>
              <a:off x="544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Rectangle 152"/>
            <p:cNvSpPr>
              <a:spLocks noChangeArrowheads="1"/>
            </p:cNvSpPr>
            <p:nvPr/>
          </p:nvSpPr>
          <p:spPr bwMode="auto">
            <a:xfrm>
              <a:off x="182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Rectangle 153"/>
            <p:cNvSpPr>
              <a:spLocks noChangeArrowheads="1"/>
            </p:cNvSpPr>
            <p:nvPr/>
          </p:nvSpPr>
          <p:spPr bwMode="auto">
            <a:xfrm>
              <a:off x="36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Rectangle 154"/>
            <p:cNvSpPr>
              <a:spLocks noChangeArrowheads="1"/>
            </p:cNvSpPr>
            <p:nvPr/>
          </p:nvSpPr>
          <p:spPr bwMode="auto">
            <a:xfrm>
              <a:off x="726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Rectangle 155"/>
            <p:cNvSpPr>
              <a:spLocks noChangeArrowheads="1"/>
            </p:cNvSpPr>
            <p:nvPr/>
          </p:nvSpPr>
          <p:spPr bwMode="auto">
            <a:xfrm>
              <a:off x="1270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Rectangle 156"/>
            <p:cNvSpPr>
              <a:spLocks noChangeArrowheads="1"/>
            </p:cNvSpPr>
            <p:nvPr/>
          </p:nvSpPr>
          <p:spPr bwMode="auto">
            <a:xfrm>
              <a:off x="908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Rectangle 157"/>
            <p:cNvSpPr>
              <a:spLocks noChangeArrowheads="1"/>
            </p:cNvSpPr>
            <p:nvPr/>
          </p:nvSpPr>
          <p:spPr bwMode="auto">
            <a:xfrm>
              <a:off x="108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2" name="Rectangle 158"/>
            <p:cNvSpPr>
              <a:spLocks noChangeArrowheads="1"/>
            </p:cNvSpPr>
            <p:nvPr/>
          </p:nvSpPr>
          <p:spPr bwMode="auto">
            <a:xfrm>
              <a:off x="1451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Rectangle 159"/>
            <p:cNvSpPr>
              <a:spLocks noChangeArrowheads="1"/>
            </p:cNvSpPr>
            <p:nvPr/>
          </p:nvSpPr>
          <p:spPr bwMode="auto">
            <a:xfrm>
              <a:off x="1995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" name="Rectangle 160"/>
            <p:cNvSpPr>
              <a:spLocks noChangeArrowheads="1"/>
            </p:cNvSpPr>
            <p:nvPr/>
          </p:nvSpPr>
          <p:spPr bwMode="auto">
            <a:xfrm>
              <a:off x="163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5" name="Rectangle 161"/>
            <p:cNvSpPr>
              <a:spLocks noChangeArrowheads="1"/>
            </p:cNvSpPr>
            <p:nvPr/>
          </p:nvSpPr>
          <p:spPr bwMode="auto">
            <a:xfrm>
              <a:off x="1814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6" name="Rectangle 162"/>
            <p:cNvSpPr>
              <a:spLocks noChangeArrowheads="1"/>
            </p:cNvSpPr>
            <p:nvPr/>
          </p:nvSpPr>
          <p:spPr bwMode="auto">
            <a:xfrm>
              <a:off x="2177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7" name="Rectangle 163"/>
            <p:cNvSpPr>
              <a:spLocks noChangeArrowheads="1"/>
            </p:cNvSpPr>
            <p:nvPr/>
          </p:nvSpPr>
          <p:spPr bwMode="auto">
            <a:xfrm>
              <a:off x="2721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8" name="Rectangle 164"/>
            <p:cNvSpPr>
              <a:spLocks noChangeArrowheads="1"/>
            </p:cNvSpPr>
            <p:nvPr/>
          </p:nvSpPr>
          <p:spPr bwMode="auto">
            <a:xfrm>
              <a:off x="235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9" name="Rectangle 165"/>
            <p:cNvSpPr>
              <a:spLocks noChangeArrowheads="1"/>
            </p:cNvSpPr>
            <p:nvPr/>
          </p:nvSpPr>
          <p:spPr bwMode="auto">
            <a:xfrm>
              <a:off x="254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0" name="Rectangle 166"/>
            <p:cNvSpPr>
              <a:spLocks noChangeArrowheads="1"/>
            </p:cNvSpPr>
            <p:nvPr/>
          </p:nvSpPr>
          <p:spPr bwMode="auto">
            <a:xfrm>
              <a:off x="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1" name="Rectangle 167"/>
            <p:cNvSpPr>
              <a:spLocks noChangeArrowheads="1"/>
            </p:cNvSpPr>
            <p:nvPr/>
          </p:nvSpPr>
          <p:spPr bwMode="auto">
            <a:xfrm>
              <a:off x="546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2" name="Rectangle 168"/>
            <p:cNvSpPr>
              <a:spLocks noChangeArrowheads="1"/>
            </p:cNvSpPr>
            <p:nvPr/>
          </p:nvSpPr>
          <p:spPr bwMode="auto">
            <a:xfrm>
              <a:off x="184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36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Rectangle 170"/>
            <p:cNvSpPr>
              <a:spLocks noChangeArrowheads="1"/>
            </p:cNvSpPr>
            <p:nvPr/>
          </p:nvSpPr>
          <p:spPr bwMode="auto">
            <a:xfrm>
              <a:off x="728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5" name="Rectangle 171"/>
            <p:cNvSpPr>
              <a:spLocks noChangeArrowheads="1"/>
            </p:cNvSpPr>
            <p:nvPr/>
          </p:nvSpPr>
          <p:spPr bwMode="auto">
            <a:xfrm>
              <a:off x="1272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6" name="Rectangle 172"/>
            <p:cNvSpPr>
              <a:spLocks noChangeArrowheads="1"/>
            </p:cNvSpPr>
            <p:nvPr/>
          </p:nvSpPr>
          <p:spPr bwMode="auto">
            <a:xfrm>
              <a:off x="910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7" name="Rectangle 173"/>
            <p:cNvSpPr>
              <a:spLocks noChangeArrowheads="1"/>
            </p:cNvSpPr>
            <p:nvPr/>
          </p:nvSpPr>
          <p:spPr bwMode="auto">
            <a:xfrm>
              <a:off x="109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8" name="Rectangle 174"/>
            <p:cNvSpPr>
              <a:spLocks noChangeArrowheads="1"/>
            </p:cNvSpPr>
            <p:nvPr/>
          </p:nvSpPr>
          <p:spPr bwMode="auto">
            <a:xfrm>
              <a:off x="1453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9" name="Rectangle 175"/>
            <p:cNvSpPr>
              <a:spLocks noChangeArrowheads="1"/>
            </p:cNvSpPr>
            <p:nvPr/>
          </p:nvSpPr>
          <p:spPr bwMode="auto">
            <a:xfrm>
              <a:off x="1997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0" name="Rectangle 176"/>
            <p:cNvSpPr>
              <a:spLocks noChangeArrowheads="1"/>
            </p:cNvSpPr>
            <p:nvPr/>
          </p:nvSpPr>
          <p:spPr bwMode="auto">
            <a:xfrm>
              <a:off x="163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1" name="Rectangle 177"/>
            <p:cNvSpPr>
              <a:spLocks noChangeArrowheads="1"/>
            </p:cNvSpPr>
            <p:nvPr/>
          </p:nvSpPr>
          <p:spPr bwMode="auto">
            <a:xfrm>
              <a:off x="1816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2" name="Rectangle 178"/>
            <p:cNvSpPr>
              <a:spLocks noChangeArrowheads="1"/>
            </p:cNvSpPr>
            <p:nvPr/>
          </p:nvSpPr>
          <p:spPr bwMode="auto">
            <a:xfrm>
              <a:off x="2179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3" name="Rectangle 179"/>
            <p:cNvSpPr>
              <a:spLocks noChangeArrowheads="1"/>
            </p:cNvSpPr>
            <p:nvPr/>
          </p:nvSpPr>
          <p:spPr bwMode="auto">
            <a:xfrm>
              <a:off x="2723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" name="Rectangle 180"/>
            <p:cNvSpPr>
              <a:spLocks noChangeArrowheads="1"/>
            </p:cNvSpPr>
            <p:nvPr/>
          </p:nvSpPr>
          <p:spPr bwMode="auto">
            <a:xfrm>
              <a:off x="236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5" name="Rectangle 181"/>
            <p:cNvSpPr>
              <a:spLocks noChangeArrowheads="1"/>
            </p:cNvSpPr>
            <p:nvPr/>
          </p:nvSpPr>
          <p:spPr bwMode="auto">
            <a:xfrm>
              <a:off x="254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6" name="Rectangle 182"/>
            <p:cNvSpPr>
              <a:spLocks noChangeArrowheads="1"/>
            </p:cNvSpPr>
            <p:nvPr/>
          </p:nvSpPr>
          <p:spPr bwMode="auto">
            <a:xfrm>
              <a:off x="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7" name="Rectangle 183"/>
            <p:cNvSpPr>
              <a:spLocks noChangeArrowheads="1"/>
            </p:cNvSpPr>
            <p:nvPr/>
          </p:nvSpPr>
          <p:spPr bwMode="auto">
            <a:xfrm>
              <a:off x="545" y="1995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8" name="Rectangle 184"/>
            <p:cNvSpPr>
              <a:spLocks noChangeArrowheads="1"/>
            </p:cNvSpPr>
            <p:nvPr/>
          </p:nvSpPr>
          <p:spPr bwMode="auto">
            <a:xfrm>
              <a:off x="183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9" name="Rectangle 185"/>
            <p:cNvSpPr>
              <a:spLocks noChangeArrowheads="1"/>
            </p:cNvSpPr>
            <p:nvPr/>
          </p:nvSpPr>
          <p:spPr bwMode="auto">
            <a:xfrm>
              <a:off x="36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0" name="Rectangle 186"/>
            <p:cNvSpPr>
              <a:spLocks noChangeArrowheads="1"/>
            </p:cNvSpPr>
            <p:nvPr/>
          </p:nvSpPr>
          <p:spPr bwMode="auto">
            <a:xfrm>
              <a:off x="727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" name="Rectangle 187"/>
            <p:cNvSpPr>
              <a:spLocks noChangeArrowheads="1"/>
            </p:cNvSpPr>
            <p:nvPr/>
          </p:nvSpPr>
          <p:spPr bwMode="auto">
            <a:xfrm>
              <a:off x="1271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2" name="Rectangle 188"/>
            <p:cNvSpPr>
              <a:spLocks noChangeArrowheads="1"/>
            </p:cNvSpPr>
            <p:nvPr/>
          </p:nvSpPr>
          <p:spPr bwMode="auto">
            <a:xfrm>
              <a:off x="909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3" name="Rectangle 189"/>
            <p:cNvSpPr>
              <a:spLocks noChangeArrowheads="1"/>
            </p:cNvSpPr>
            <p:nvPr/>
          </p:nvSpPr>
          <p:spPr bwMode="auto">
            <a:xfrm>
              <a:off x="109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" name="Rectangle 190"/>
            <p:cNvSpPr>
              <a:spLocks noChangeArrowheads="1"/>
            </p:cNvSpPr>
            <p:nvPr/>
          </p:nvSpPr>
          <p:spPr bwMode="auto">
            <a:xfrm>
              <a:off x="1452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" name="Rectangle 191"/>
            <p:cNvSpPr>
              <a:spLocks noChangeArrowheads="1"/>
            </p:cNvSpPr>
            <p:nvPr/>
          </p:nvSpPr>
          <p:spPr bwMode="auto">
            <a:xfrm>
              <a:off x="1996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" name="Rectangle 192"/>
            <p:cNvSpPr>
              <a:spLocks noChangeArrowheads="1"/>
            </p:cNvSpPr>
            <p:nvPr/>
          </p:nvSpPr>
          <p:spPr bwMode="auto">
            <a:xfrm>
              <a:off x="163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7" name="Rectangle 193"/>
            <p:cNvSpPr>
              <a:spLocks noChangeArrowheads="1"/>
            </p:cNvSpPr>
            <p:nvPr/>
          </p:nvSpPr>
          <p:spPr bwMode="auto">
            <a:xfrm>
              <a:off x="1815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" name="Rectangle 194"/>
            <p:cNvSpPr>
              <a:spLocks noChangeArrowheads="1"/>
            </p:cNvSpPr>
            <p:nvPr/>
          </p:nvSpPr>
          <p:spPr bwMode="auto">
            <a:xfrm>
              <a:off x="2178" y="1995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9" name="Rectangle 195"/>
            <p:cNvSpPr>
              <a:spLocks noChangeArrowheads="1"/>
            </p:cNvSpPr>
            <p:nvPr/>
          </p:nvSpPr>
          <p:spPr bwMode="auto">
            <a:xfrm>
              <a:off x="2722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0" name="Rectangle 196"/>
            <p:cNvSpPr>
              <a:spLocks noChangeArrowheads="1"/>
            </p:cNvSpPr>
            <p:nvPr/>
          </p:nvSpPr>
          <p:spPr bwMode="auto">
            <a:xfrm>
              <a:off x="236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1" name="Rectangle 197"/>
            <p:cNvSpPr>
              <a:spLocks noChangeArrowheads="1"/>
            </p:cNvSpPr>
            <p:nvPr/>
          </p:nvSpPr>
          <p:spPr bwMode="auto">
            <a:xfrm>
              <a:off x="254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2" name="Rectangle 198"/>
            <p:cNvSpPr>
              <a:spLocks noChangeArrowheads="1"/>
            </p:cNvSpPr>
            <p:nvPr/>
          </p:nvSpPr>
          <p:spPr bwMode="auto">
            <a:xfrm>
              <a:off x="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3" name="Rectangle 199"/>
            <p:cNvSpPr>
              <a:spLocks noChangeArrowheads="1"/>
            </p:cNvSpPr>
            <p:nvPr/>
          </p:nvSpPr>
          <p:spPr bwMode="auto">
            <a:xfrm>
              <a:off x="546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4" name="Rectangle 200"/>
            <p:cNvSpPr>
              <a:spLocks noChangeArrowheads="1"/>
            </p:cNvSpPr>
            <p:nvPr/>
          </p:nvSpPr>
          <p:spPr bwMode="auto">
            <a:xfrm>
              <a:off x="184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" name="Rectangle 201"/>
            <p:cNvSpPr>
              <a:spLocks noChangeArrowheads="1"/>
            </p:cNvSpPr>
            <p:nvPr/>
          </p:nvSpPr>
          <p:spPr bwMode="auto">
            <a:xfrm>
              <a:off x="36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6" name="Rectangle 202"/>
            <p:cNvSpPr>
              <a:spLocks noChangeArrowheads="1"/>
            </p:cNvSpPr>
            <p:nvPr/>
          </p:nvSpPr>
          <p:spPr bwMode="auto">
            <a:xfrm>
              <a:off x="728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7" name="Rectangle 203"/>
            <p:cNvSpPr>
              <a:spLocks noChangeArrowheads="1"/>
            </p:cNvSpPr>
            <p:nvPr/>
          </p:nvSpPr>
          <p:spPr bwMode="auto">
            <a:xfrm>
              <a:off x="1272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8" name="Rectangle 204"/>
            <p:cNvSpPr>
              <a:spLocks noChangeArrowheads="1"/>
            </p:cNvSpPr>
            <p:nvPr/>
          </p:nvSpPr>
          <p:spPr bwMode="auto">
            <a:xfrm>
              <a:off x="910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" name="Rectangle 205"/>
            <p:cNvSpPr>
              <a:spLocks noChangeArrowheads="1"/>
            </p:cNvSpPr>
            <p:nvPr/>
          </p:nvSpPr>
          <p:spPr bwMode="auto">
            <a:xfrm>
              <a:off x="109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0" name="Rectangle 206"/>
            <p:cNvSpPr>
              <a:spLocks noChangeArrowheads="1"/>
            </p:cNvSpPr>
            <p:nvPr/>
          </p:nvSpPr>
          <p:spPr bwMode="auto">
            <a:xfrm>
              <a:off x="1453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1" name="Rectangle 207"/>
            <p:cNvSpPr>
              <a:spLocks noChangeArrowheads="1"/>
            </p:cNvSpPr>
            <p:nvPr/>
          </p:nvSpPr>
          <p:spPr bwMode="auto">
            <a:xfrm>
              <a:off x="1997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2" name="Rectangle 208"/>
            <p:cNvSpPr>
              <a:spLocks noChangeArrowheads="1"/>
            </p:cNvSpPr>
            <p:nvPr/>
          </p:nvSpPr>
          <p:spPr bwMode="auto">
            <a:xfrm>
              <a:off x="163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3" name="Rectangle 209"/>
            <p:cNvSpPr>
              <a:spLocks noChangeArrowheads="1"/>
            </p:cNvSpPr>
            <p:nvPr/>
          </p:nvSpPr>
          <p:spPr bwMode="auto">
            <a:xfrm>
              <a:off x="1816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4" name="Rectangle 210"/>
            <p:cNvSpPr>
              <a:spLocks noChangeArrowheads="1"/>
            </p:cNvSpPr>
            <p:nvPr/>
          </p:nvSpPr>
          <p:spPr bwMode="auto">
            <a:xfrm>
              <a:off x="2179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" name="Rectangle 211"/>
            <p:cNvSpPr>
              <a:spLocks noChangeArrowheads="1"/>
            </p:cNvSpPr>
            <p:nvPr/>
          </p:nvSpPr>
          <p:spPr bwMode="auto">
            <a:xfrm>
              <a:off x="2723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6" name="Rectangle 212"/>
            <p:cNvSpPr>
              <a:spLocks noChangeArrowheads="1"/>
            </p:cNvSpPr>
            <p:nvPr/>
          </p:nvSpPr>
          <p:spPr bwMode="auto">
            <a:xfrm>
              <a:off x="236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7" name="Rectangle 213"/>
            <p:cNvSpPr>
              <a:spLocks noChangeArrowheads="1"/>
            </p:cNvSpPr>
            <p:nvPr/>
          </p:nvSpPr>
          <p:spPr bwMode="auto">
            <a:xfrm>
              <a:off x="254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8" name="Rectangle 214"/>
            <p:cNvSpPr>
              <a:spLocks noChangeArrowheads="1"/>
            </p:cNvSpPr>
            <p:nvPr/>
          </p:nvSpPr>
          <p:spPr bwMode="auto">
            <a:xfrm>
              <a:off x="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9" name="Rectangle 215"/>
            <p:cNvSpPr>
              <a:spLocks noChangeArrowheads="1"/>
            </p:cNvSpPr>
            <p:nvPr/>
          </p:nvSpPr>
          <p:spPr bwMode="auto">
            <a:xfrm>
              <a:off x="545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0" name="Rectangle 216"/>
            <p:cNvSpPr>
              <a:spLocks noChangeArrowheads="1"/>
            </p:cNvSpPr>
            <p:nvPr/>
          </p:nvSpPr>
          <p:spPr bwMode="auto">
            <a:xfrm>
              <a:off x="183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1" name="Rectangle 217"/>
            <p:cNvSpPr>
              <a:spLocks noChangeArrowheads="1"/>
            </p:cNvSpPr>
            <p:nvPr/>
          </p:nvSpPr>
          <p:spPr bwMode="auto">
            <a:xfrm>
              <a:off x="36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2" name="Rectangle 218"/>
            <p:cNvSpPr>
              <a:spLocks noChangeArrowheads="1"/>
            </p:cNvSpPr>
            <p:nvPr/>
          </p:nvSpPr>
          <p:spPr bwMode="auto">
            <a:xfrm>
              <a:off x="727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3" name="Rectangle 219"/>
            <p:cNvSpPr>
              <a:spLocks noChangeArrowheads="1"/>
            </p:cNvSpPr>
            <p:nvPr/>
          </p:nvSpPr>
          <p:spPr bwMode="auto">
            <a:xfrm>
              <a:off x="1271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4" name="Rectangle 220"/>
            <p:cNvSpPr>
              <a:spLocks noChangeArrowheads="1"/>
            </p:cNvSpPr>
            <p:nvPr/>
          </p:nvSpPr>
          <p:spPr bwMode="auto">
            <a:xfrm>
              <a:off x="909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" name="Rectangle 221"/>
            <p:cNvSpPr>
              <a:spLocks noChangeArrowheads="1"/>
            </p:cNvSpPr>
            <p:nvPr/>
          </p:nvSpPr>
          <p:spPr bwMode="auto">
            <a:xfrm>
              <a:off x="109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" name="Rectangle 222"/>
            <p:cNvSpPr>
              <a:spLocks noChangeArrowheads="1"/>
            </p:cNvSpPr>
            <p:nvPr/>
          </p:nvSpPr>
          <p:spPr bwMode="auto">
            <a:xfrm>
              <a:off x="1452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7" name="Rectangle 223"/>
            <p:cNvSpPr>
              <a:spLocks noChangeArrowheads="1"/>
            </p:cNvSpPr>
            <p:nvPr/>
          </p:nvSpPr>
          <p:spPr bwMode="auto">
            <a:xfrm>
              <a:off x="1996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8" name="Rectangle 224"/>
            <p:cNvSpPr>
              <a:spLocks noChangeArrowheads="1"/>
            </p:cNvSpPr>
            <p:nvPr/>
          </p:nvSpPr>
          <p:spPr bwMode="auto">
            <a:xfrm>
              <a:off x="163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9" name="Rectangle 225"/>
            <p:cNvSpPr>
              <a:spLocks noChangeArrowheads="1"/>
            </p:cNvSpPr>
            <p:nvPr/>
          </p:nvSpPr>
          <p:spPr bwMode="auto">
            <a:xfrm>
              <a:off x="1815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0" name="Rectangle 226"/>
            <p:cNvSpPr>
              <a:spLocks noChangeArrowheads="1"/>
            </p:cNvSpPr>
            <p:nvPr/>
          </p:nvSpPr>
          <p:spPr bwMode="auto">
            <a:xfrm>
              <a:off x="2178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1" name="Rectangle 227"/>
            <p:cNvSpPr>
              <a:spLocks noChangeArrowheads="1"/>
            </p:cNvSpPr>
            <p:nvPr/>
          </p:nvSpPr>
          <p:spPr bwMode="auto">
            <a:xfrm>
              <a:off x="2722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2" name="Rectangle 228"/>
            <p:cNvSpPr>
              <a:spLocks noChangeArrowheads="1"/>
            </p:cNvSpPr>
            <p:nvPr/>
          </p:nvSpPr>
          <p:spPr bwMode="auto">
            <a:xfrm>
              <a:off x="236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3" name="Rectangle 229"/>
            <p:cNvSpPr>
              <a:spLocks noChangeArrowheads="1"/>
            </p:cNvSpPr>
            <p:nvPr/>
          </p:nvSpPr>
          <p:spPr bwMode="auto">
            <a:xfrm>
              <a:off x="254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4" name="Rectangle 230"/>
            <p:cNvSpPr>
              <a:spLocks noChangeArrowheads="1"/>
            </p:cNvSpPr>
            <p:nvPr/>
          </p:nvSpPr>
          <p:spPr bwMode="auto">
            <a:xfrm>
              <a:off x="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" name="Rectangle 231"/>
            <p:cNvSpPr>
              <a:spLocks noChangeArrowheads="1"/>
            </p:cNvSpPr>
            <p:nvPr/>
          </p:nvSpPr>
          <p:spPr bwMode="auto">
            <a:xfrm>
              <a:off x="547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" name="Rectangle 232"/>
            <p:cNvSpPr>
              <a:spLocks noChangeArrowheads="1"/>
            </p:cNvSpPr>
            <p:nvPr/>
          </p:nvSpPr>
          <p:spPr bwMode="auto">
            <a:xfrm>
              <a:off x="185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7" name="Rectangle 233"/>
            <p:cNvSpPr>
              <a:spLocks noChangeArrowheads="1"/>
            </p:cNvSpPr>
            <p:nvPr/>
          </p:nvSpPr>
          <p:spPr bwMode="auto">
            <a:xfrm>
              <a:off x="36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8" name="Rectangle 234"/>
            <p:cNvSpPr>
              <a:spLocks noChangeArrowheads="1"/>
            </p:cNvSpPr>
            <p:nvPr/>
          </p:nvSpPr>
          <p:spPr bwMode="auto">
            <a:xfrm>
              <a:off x="729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9" name="Rectangle 235"/>
            <p:cNvSpPr>
              <a:spLocks noChangeArrowheads="1"/>
            </p:cNvSpPr>
            <p:nvPr/>
          </p:nvSpPr>
          <p:spPr bwMode="auto">
            <a:xfrm>
              <a:off x="1273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0" name="Rectangle 236"/>
            <p:cNvSpPr>
              <a:spLocks noChangeArrowheads="1"/>
            </p:cNvSpPr>
            <p:nvPr/>
          </p:nvSpPr>
          <p:spPr bwMode="auto">
            <a:xfrm>
              <a:off x="911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1" name="Rectangle 237"/>
            <p:cNvSpPr>
              <a:spLocks noChangeArrowheads="1"/>
            </p:cNvSpPr>
            <p:nvPr/>
          </p:nvSpPr>
          <p:spPr bwMode="auto">
            <a:xfrm>
              <a:off x="109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2" name="Rectangle 238"/>
            <p:cNvSpPr>
              <a:spLocks noChangeArrowheads="1"/>
            </p:cNvSpPr>
            <p:nvPr/>
          </p:nvSpPr>
          <p:spPr bwMode="auto">
            <a:xfrm>
              <a:off x="1454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3" name="Rectangle 239"/>
            <p:cNvSpPr>
              <a:spLocks noChangeArrowheads="1"/>
            </p:cNvSpPr>
            <p:nvPr/>
          </p:nvSpPr>
          <p:spPr bwMode="auto">
            <a:xfrm>
              <a:off x="1998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4" name="Rectangle 240"/>
            <p:cNvSpPr>
              <a:spLocks noChangeArrowheads="1"/>
            </p:cNvSpPr>
            <p:nvPr/>
          </p:nvSpPr>
          <p:spPr bwMode="auto">
            <a:xfrm>
              <a:off x="1636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5" name="Rectangle 241"/>
            <p:cNvSpPr>
              <a:spLocks noChangeArrowheads="1"/>
            </p:cNvSpPr>
            <p:nvPr/>
          </p:nvSpPr>
          <p:spPr bwMode="auto">
            <a:xfrm>
              <a:off x="1817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" name="Rectangle 242"/>
            <p:cNvSpPr>
              <a:spLocks noChangeArrowheads="1"/>
            </p:cNvSpPr>
            <p:nvPr/>
          </p:nvSpPr>
          <p:spPr bwMode="auto">
            <a:xfrm>
              <a:off x="2180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7" name="Rectangle 243"/>
            <p:cNvSpPr>
              <a:spLocks noChangeArrowheads="1"/>
            </p:cNvSpPr>
            <p:nvPr/>
          </p:nvSpPr>
          <p:spPr bwMode="auto">
            <a:xfrm>
              <a:off x="2724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8" name="Rectangle 244"/>
            <p:cNvSpPr>
              <a:spLocks noChangeArrowheads="1"/>
            </p:cNvSpPr>
            <p:nvPr/>
          </p:nvSpPr>
          <p:spPr bwMode="auto">
            <a:xfrm>
              <a:off x="2362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9" name="Rectangle 245"/>
            <p:cNvSpPr>
              <a:spLocks noChangeArrowheads="1"/>
            </p:cNvSpPr>
            <p:nvPr/>
          </p:nvSpPr>
          <p:spPr bwMode="auto">
            <a:xfrm>
              <a:off x="254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0" name="Rectangle 246"/>
            <p:cNvSpPr>
              <a:spLocks noChangeArrowheads="1"/>
            </p:cNvSpPr>
            <p:nvPr/>
          </p:nvSpPr>
          <p:spPr bwMode="auto">
            <a:xfrm>
              <a:off x="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1" name="Rectangle 247"/>
            <p:cNvSpPr>
              <a:spLocks noChangeArrowheads="1"/>
            </p:cNvSpPr>
            <p:nvPr/>
          </p:nvSpPr>
          <p:spPr bwMode="auto">
            <a:xfrm>
              <a:off x="546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2" name="Rectangle 248"/>
            <p:cNvSpPr>
              <a:spLocks noChangeArrowheads="1"/>
            </p:cNvSpPr>
            <p:nvPr/>
          </p:nvSpPr>
          <p:spPr bwMode="auto">
            <a:xfrm>
              <a:off x="184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3" name="Rectangle 249"/>
            <p:cNvSpPr>
              <a:spLocks noChangeArrowheads="1"/>
            </p:cNvSpPr>
            <p:nvPr/>
          </p:nvSpPr>
          <p:spPr bwMode="auto">
            <a:xfrm>
              <a:off x="36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0" name="Rectangle 250"/>
            <p:cNvSpPr>
              <a:spLocks noChangeArrowheads="1"/>
            </p:cNvSpPr>
            <p:nvPr/>
          </p:nvSpPr>
          <p:spPr bwMode="auto">
            <a:xfrm>
              <a:off x="728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1" name="Rectangle 251"/>
            <p:cNvSpPr>
              <a:spLocks noChangeArrowheads="1"/>
            </p:cNvSpPr>
            <p:nvPr/>
          </p:nvSpPr>
          <p:spPr bwMode="auto">
            <a:xfrm>
              <a:off x="1272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2" name="Rectangle 252"/>
            <p:cNvSpPr>
              <a:spLocks noChangeArrowheads="1"/>
            </p:cNvSpPr>
            <p:nvPr/>
          </p:nvSpPr>
          <p:spPr bwMode="auto">
            <a:xfrm>
              <a:off x="910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3" name="Rectangle 253"/>
            <p:cNvSpPr>
              <a:spLocks noChangeArrowheads="1"/>
            </p:cNvSpPr>
            <p:nvPr/>
          </p:nvSpPr>
          <p:spPr bwMode="auto">
            <a:xfrm>
              <a:off x="109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4" name="Rectangle 254"/>
            <p:cNvSpPr>
              <a:spLocks noChangeArrowheads="1"/>
            </p:cNvSpPr>
            <p:nvPr/>
          </p:nvSpPr>
          <p:spPr bwMode="auto">
            <a:xfrm>
              <a:off x="1453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5" name="Rectangle 255"/>
            <p:cNvSpPr>
              <a:spLocks noChangeArrowheads="1"/>
            </p:cNvSpPr>
            <p:nvPr/>
          </p:nvSpPr>
          <p:spPr bwMode="auto">
            <a:xfrm>
              <a:off x="1997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" name="Rectangle 256"/>
            <p:cNvSpPr>
              <a:spLocks noChangeArrowheads="1"/>
            </p:cNvSpPr>
            <p:nvPr/>
          </p:nvSpPr>
          <p:spPr bwMode="auto">
            <a:xfrm>
              <a:off x="163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7" name="Rectangle 257"/>
            <p:cNvSpPr>
              <a:spLocks noChangeArrowheads="1"/>
            </p:cNvSpPr>
            <p:nvPr/>
          </p:nvSpPr>
          <p:spPr bwMode="auto">
            <a:xfrm>
              <a:off x="1816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8" name="Rectangle 258"/>
            <p:cNvSpPr>
              <a:spLocks noChangeArrowheads="1"/>
            </p:cNvSpPr>
            <p:nvPr/>
          </p:nvSpPr>
          <p:spPr bwMode="auto">
            <a:xfrm>
              <a:off x="2179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9" name="Rectangle 259"/>
            <p:cNvSpPr>
              <a:spLocks noChangeArrowheads="1"/>
            </p:cNvSpPr>
            <p:nvPr/>
          </p:nvSpPr>
          <p:spPr bwMode="auto">
            <a:xfrm>
              <a:off x="2723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0" name="Rectangle 260"/>
            <p:cNvSpPr>
              <a:spLocks noChangeArrowheads="1"/>
            </p:cNvSpPr>
            <p:nvPr/>
          </p:nvSpPr>
          <p:spPr bwMode="auto">
            <a:xfrm>
              <a:off x="236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1" name="Rectangle 261"/>
            <p:cNvSpPr>
              <a:spLocks noChangeArrowheads="1"/>
            </p:cNvSpPr>
            <p:nvPr/>
          </p:nvSpPr>
          <p:spPr bwMode="auto">
            <a:xfrm>
              <a:off x="254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2" name="Line 278"/>
          <p:cNvSpPr>
            <a:spLocks noChangeShapeType="1"/>
          </p:cNvSpPr>
          <p:nvPr/>
        </p:nvSpPr>
        <p:spPr bwMode="auto">
          <a:xfrm>
            <a:off x="3133725" y="1268413"/>
            <a:ext cx="0" cy="5040312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3" name="Line 279"/>
          <p:cNvSpPr>
            <a:spLocks noChangeShapeType="1"/>
          </p:cNvSpPr>
          <p:nvPr/>
        </p:nvSpPr>
        <p:spPr bwMode="auto">
          <a:xfrm>
            <a:off x="541338" y="3789363"/>
            <a:ext cx="5364162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4" name="Line 280"/>
          <p:cNvSpPr>
            <a:spLocks noChangeShapeType="1"/>
          </p:cNvSpPr>
          <p:nvPr/>
        </p:nvSpPr>
        <p:spPr bwMode="auto">
          <a:xfrm>
            <a:off x="468313" y="2636838"/>
            <a:ext cx="5364162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" name="Line 281"/>
          <p:cNvSpPr>
            <a:spLocks noChangeShapeType="1"/>
          </p:cNvSpPr>
          <p:nvPr/>
        </p:nvSpPr>
        <p:spPr bwMode="auto">
          <a:xfrm>
            <a:off x="468313" y="4940300"/>
            <a:ext cx="5364162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" name="Line 282"/>
          <p:cNvSpPr>
            <a:spLocks noChangeShapeType="1"/>
          </p:cNvSpPr>
          <p:nvPr/>
        </p:nvSpPr>
        <p:spPr bwMode="auto">
          <a:xfrm>
            <a:off x="4284663" y="1268413"/>
            <a:ext cx="0" cy="5040312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" name="Line 283"/>
          <p:cNvSpPr>
            <a:spLocks noChangeShapeType="1"/>
          </p:cNvSpPr>
          <p:nvPr/>
        </p:nvSpPr>
        <p:spPr bwMode="auto">
          <a:xfrm>
            <a:off x="1981200" y="1268413"/>
            <a:ext cx="0" cy="5040312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第三次分割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4" name="Group 262"/>
          <p:cNvGrpSpPr/>
          <p:nvPr/>
        </p:nvGrpSpPr>
        <p:grpSpPr bwMode="auto">
          <a:xfrm rot="10800000">
            <a:off x="7308850" y="3718421"/>
            <a:ext cx="577850" cy="574675"/>
            <a:chOff x="0" y="0"/>
            <a:chExt cx="364" cy="362"/>
          </a:xfrm>
        </p:grpSpPr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8" name="Group 266"/>
          <p:cNvGrpSpPr/>
          <p:nvPr/>
        </p:nvGrpSpPr>
        <p:grpSpPr bwMode="auto">
          <a:xfrm rot="-5400000">
            <a:off x="6515101" y="3684587"/>
            <a:ext cx="577850" cy="574675"/>
            <a:chOff x="0" y="0"/>
            <a:chExt cx="364" cy="362"/>
          </a:xfrm>
        </p:grpSpPr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2" name="Group 270"/>
          <p:cNvGrpSpPr/>
          <p:nvPr/>
        </p:nvGrpSpPr>
        <p:grpSpPr bwMode="auto">
          <a:xfrm rot="-60000">
            <a:off x="6516688" y="2890838"/>
            <a:ext cx="577850" cy="574675"/>
            <a:chOff x="0" y="0"/>
            <a:chExt cx="364" cy="362"/>
          </a:xfrm>
        </p:grpSpPr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" name="Group 274"/>
          <p:cNvGrpSpPr/>
          <p:nvPr/>
        </p:nvGrpSpPr>
        <p:grpSpPr bwMode="auto">
          <a:xfrm rot="5340000">
            <a:off x="7307263" y="2927845"/>
            <a:ext cx="577850" cy="574675"/>
            <a:chOff x="0" y="0"/>
            <a:chExt cx="364" cy="362"/>
          </a:xfrm>
        </p:grpSpPr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8" name="Rectangle 27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" name="Group 21"/>
          <p:cNvGrpSpPr/>
          <p:nvPr/>
        </p:nvGrpSpPr>
        <p:grpSpPr bwMode="auto">
          <a:xfrm>
            <a:off x="971550" y="1628775"/>
            <a:ext cx="4613275" cy="4606925"/>
            <a:chOff x="0" y="0"/>
            <a:chExt cx="2906" cy="2903"/>
          </a:xfrm>
        </p:grpSpPr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545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183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36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727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1271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909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109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1452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1996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163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1815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2178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Rectangle 35"/>
            <p:cNvSpPr>
              <a:spLocks noChangeArrowheads="1"/>
            </p:cNvSpPr>
            <p:nvPr/>
          </p:nvSpPr>
          <p:spPr bwMode="auto">
            <a:xfrm>
              <a:off x="2722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236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254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544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182" y="181"/>
              <a:ext cx="182" cy="181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363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726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1270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908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1089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46"/>
            <p:cNvSpPr>
              <a:spLocks noChangeArrowheads="1"/>
            </p:cNvSpPr>
            <p:nvPr/>
          </p:nvSpPr>
          <p:spPr bwMode="auto">
            <a:xfrm>
              <a:off x="1451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Rectangle 47"/>
            <p:cNvSpPr>
              <a:spLocks noChangeArrowheads="1"/>
            </p:cNvSpPr>
            <p:nvPr/>
          </p:nvSpPr>
          <p:spPr bwMode="auto">
            <a:xfrm>
              <a:off x="1995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Rectangle 48"/>
            <p:cNvSpPr>
              <a:spLocks noChangeArrowheads="1"/>
            </p:cNvSpPr>
            <p:nvPr/>
          </p:nvSpPr>
          <p:spPr bwMode="auto">
            <a:xfrm>
              <a:off x="1633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Rectangle 49"/>
            <p:cNvSpPr>
              <a:spLocks noChangeArrowheads="1"/>
            </p:cNvSpPr>
            <p:nvPr/>
          </p:nvSpPr>
          <p:spPr bwMode="auto">
            <a:xfrm>
              <a:off x="1814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2177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2721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Rectangle 52"/>
            <p:cNvSpPr>
              <a:spLocks noChangeArrowheads="1"/>
            </p:cNvSpPr>
            <p:nvPr/>
          </p:nvSpPr>
          <p:spPr bwMode="auto">
            <a:xfrm>
              <a:off x="2359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Rectangle 53"/>
            <p:cNvSpPr>
              <a:spLocks noChangeArrowheads="1"/>
            </p:cNvSpPr>
            <p:nvPr/>
          </p:nvSpPr>
          <p:spPr bwMode="auto">
            <a:xfrm>
              <a:off x="254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Rectangle 54"/>
            <p:cNvSpPr>
              <a:spLocks noChangeArrowheads="1"/>
            </p:cNvSpPr>
            <p:nvPr/>
          </p:nvSpPr>
          <p:spPr bwMode="auto">
            <a:xfrm>
              <a:off x="2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Rectangle 55"/>
            <p:cNvSpPr>
              <a:spLocks noChangeArrowheads="1"/>
            </p:cNvSpPr>
            <p:nvPr/>
          </p:nvSpPr>
          <p:spPr bwMode="auto">
            <a:xfrm>
              <a:off x="546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Rectangle 56"/>
            <p:cNvSpPr>
              <a:spLocks noChangeArrowheads="1"/>
            </p:cNvSpPr>
            <p:nvPr/>
          </p:nvSpPr>
          <p:spPr bwMode="auto">
            <a:xfrm>
              <a:off x="184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7"/>
            <p:cNvSpPr>
              <a:spLocks noChangeArrowheads="1"/>
            </p:cNvSpPr>
            <p:nvPr/>
          </p:nvSpPr>
          <p:spPr bwMode="auto">
            <a:xfrm>
              <a:off x="365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Rectangle 58"/>
            <p:cNvSpPr>
              <a:spLocks noChangeArrowheads="1"/>
            </p:cNvSpPr>
            <p:nvPr/>
          </p:nvSpPr>
          <p:spPr bwMode="auto">
            <a:xfrm>
              <a:off x="728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Rectangle 59"/>
            <p:cNvSpPr>
              <a:spLocks noChangeArrowheads="1"/>
            </p:cNvSpPr>
            <p:nvPr/>
          </p:nvSpPr>
          <p:spPr bwMode="auto">
            <a:xfrm>
              <a:off x="1272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Rectangle 60"/>
            <p:cNvSpPr>
              <a:spLocks noChangeArrowheads="1"/>
            </p:cNvSpPr>
            <p:nvPr/>
          </p:nvSpPr>
          <p:spPr bwMode="auto">
            <a:xfrm>
              <a:off x="910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Rectangle 61"/>
            <p:cNvSpPr>
              <a:spLocks noChangeArrowheads="1"/>
            </p:cNvSpPr>
            <p:nvPr/>
          </p:nvSpPr>
          <p:spPr bwMode="auto">
            <a:xfrm>
              <a:off x="1091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1453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Rectangle 63"/>
            <p:cNvSpPr>
              <a:spLocks noChangeArrowheads="1"/>
            </p:cNvSpPr>
            <p:nvPr/>
          </p:nvSpPr>
          <p:spPr bwMode="auto">
            <a:xfrm>
              <a:off x="1997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Rectangle 64"/>
            <p:cNvSpPr>
              <a:spLocks noChangeArrowheads="1"/>
            </p:cNvSpPr>
            <p:nvPr/>
          </p:nvSpPr>
          <p:spPr bwMode="auto">
            <a:xfrm>
              <a:off x="1635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1816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66"/>
            <p:cNvSpPr>
              <a:spLocks noChangeArrowheads="1"/>
            </p:cNvSpPr>
            <p:nvPr/>
          </p:nvSpPr>
          <p:spPr bwMode="auto">
            <a:xfrm>
              <a:off x="2179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Rectangle 67"/>
            <p:cNvSpPr>
              <a:spLocks noChangeArrowheads="1"/>
            </p:cNvSpPr>
            <p:nvPr/>
          </p:nvSpPr>
          <p:spPr bwMode="auto">
            <a:xfrm>
              <a:off x="2723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236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Rectangle 69"/>
            <p:cNvSpPr>
              <a:spLocks noChangeArrowheads="1"/>
            </p:cNvSpPr>
            <p:nvPr/>
          </p:nvSpPr>
          <p:spPr bwMode="auto">
            <a:xfrm>
              <a:off x="2542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Rectangle 70"/>
            <p:cNvSpPr>
              <a:spLocks noChangeArrowheads="1"/>
            </p:cNvSpPr>
            <p:nvPr/>
          </p:nvSpPr>
          <p:spPr bwMode="auto">
            <a:xfrm>
              <a:off x="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Rectangle 71"/>
            <p:cNvSpPr>
              <a:spLocks noChangeArrowheads="1"/>
            </p:cNvSpPr>
            <p:nvPr/>
          </p:nvSpPr>
          <p:spPr bwMode="auto">
            <a:xfrm>
              <a:off x="545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auto">
            <a:xfrm>
              <a:off x="183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>
              <a:off x="36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Rectangle 74"/>
            <p:cNvSpPr>
              <a:spLocks noChangeArrowheads="1"/>
            </p:cNvSpPr>
            <p:nvPr/>
          </p:nvSpPr>
          <p:spPr bwMode="auto">
            <a:xfrm>
              <a:off x="727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Rectangle 75"/>
            <p:cNvSpPr>
              <a:spLocks noChangeArrowheads="1"/>
            </p:cNvSpPr>
            <p:nvPr/>
          </p:nvSpPr>
          <p:spPr bwMode="auto">
            <a:xfrm>
              <a:off x="1271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909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5" name="Rectangle 77"/>
            <p:cNvSpPr>
              <a:spLocks noChangeArrowheads="1"/>
            </p:cNvSpPr>
            <p:nvPr/>
          </p:nvSpPr>
          <p:spPr bwMode="auto">
            <a:xfrm>
              <a:off x="109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1452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" name="Rectangle 79"/>
            <p:cNvSpPr>
              <a:spLocks noChangeArrowheads="1"/>
            </p:cNvSpPr>
            <p:nvPr/>
          </p:nvSpPr>
          <p:spPr bwMode="auto">
            <a:xfrm>
              <a:off x="1996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Rectangle 80"/>
            <p:cNvSpPr>
              <a:spLocks noChangeArrowheads="1"/>
            </p:cNvSpPr>
            <p:nvPr/>
          </p:nvSpPr>
          <p:spPr bwMode="auto">
            <a:xfrm>
              <a:off x="163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" name="Rectangle 81"/>
            <p:cNvSpPr>
              <a:spLocks noChangeArrowheads="1"/>
            </p:cNvSpPr>
            <p:nvPr/>
          </p:nvSpPr>
          <p:spPr bwMode="auto">
            <a:xfrm>
              <a:off x="1815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>
              <a:off x="2178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Rectangle 83"/>
            <p:cNvSpPr>
              <a:spLocks noChangeArrowheads="1"/>
            </p:cNvSpPr>
            <p:nvPr/>
          </p:nvSpPr>
          <p:spPr bwMode="auto">
            <a:xfrm>
              <a:off x="2722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236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254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5" name="Rectangle 87"/>
            <p:cNvSpPr>
              <a:spLocks noChangeArrowheads="1"/>
            </p:cNvSpPr>
            <p:nvPr/>
          </p:nvSpPr>
          <p:spPr bwMode="auto">
            <a:xfrm>
              <a:off x="546" y="726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184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" name="Rectangle 89"/>
            <p:cNvSpPr>
              <a:spLocks noChangeArrowheads="1"/>
            </p:cNvSpPr>
            <p:nvPr/>
          </p:nvSpPr>
          <p:spPr bwMode="auto">
            <a:xfrm>
              <a:off x="36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" name="Rectangle 90"/>
            <p:cNvSpPr>
              <a:spLocks noChangeArrowheads="1"/>
            </p:cNvSpPr>
            <p:nvPr/>
          </p:nvSpPr>
          <p:spPr bwMode="auto">
            <a:xfrm>
              <a:off x="728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" name="Rectangle 91"/>
            <p:cNvSpPr>
              <a:spLocks noChangeArrowheads="1"/>
            </p:cNvSpPr>
            <p:nvPr/>
          </p:nvSpPr>
          <p:spPr bwMode="auto">
            <a:xfrm>
              <a:off x="1272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" name="Rectangle 92"/>
            <p:cNvSpPr>
              <a:spLocks noChangeArrowheads="1"/>
            </p:cNvSpPr>
            <p:nvPr/>
          </p:nvSpPr>
          <p:spPr bwMode="auto">
            <a:xfrm>
              <a:off x="910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" name="Rectangle 93"/>
            <p:cNvSpPr>
              <a:spLocks noChangeArrowheads="1"/>
            </p:cNvSpPr>
            <p:nvPr/>
          </p:nvSpPr>
          <p:spPr bwMode="auto">
            <a:xfrm>
              <a:off x="109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" name="Rectangle 94"/>
            <p:cNvSpPr>
              <a:spLocks noChangeArrowheads="1"/>
            </p:cNvSpPr>
            <p:nvPr/>
          </p:nvSpPr>
          <p:spPr bwMode="auto">
            <a:xfrm>
              <a:off x="1453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3" name="Rectangle 95"/>
            <p:cNvSpPr>
              <a:spLocks noChangeArrowheads="1"/>
            </p:cNvSpPr>
            <p:nvPr/>
          </p:nvSpPr>
          <p:spPr bwMode="auto">
            <a:xfrm>
              <a:off x="1997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" name="Rectangle 96"/>
            <p:cNvSpPr>
              <a:spLocks noChangeArrowheads="1"/>
            </p:cNvSpPr>
            <p:nvPr/>
          </p:nvSpPr>
          <p:spPr bwMode="auto">
            <a:xfrm>
              <a:off x="163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" name="Rectangle 97"/>
            <p:cNvSpPr>
              <a:spLocks noChangeArrowheads="1"/>
            </p:cNvSpPr>
            <p:nvPr/>
          </p:nvSpPr>
          <p:spPr bwMode="auto">
            <a:xfrm>
              <a:off x="1816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6" name="Rectangle 98"/>
            <p:cNvSpPr>
              <a:spLocks noChangeArrowheads="1"/>
            </p:cNvSpPr>
            <p:nvPr/>
          </p:nvSpPr>
          <p:spPr bwMode="auto">
            <a:xfrm>
              <a:off x="2179" y="726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7" name="Rectangle 99"/>
            <p:cNvSpPr>
              <a:spLocks noChangeArrowheads="1"/>
            </p:cNvSpPr>
            <p:nvPr/>
          </p:nvSpPr>
          <p:spPr bwMode="auto">
            <a:xfrm>
              <a:off x="2723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8" name="Rectangle 100"/>
            <p:cNvSpPr>
              <a:spLocks noChangeArrowheads="1"/>
            </p:cNvSpPr>
            <p:nvPr/>
          </p:nvSpPr>
          <p:spPr bwMode="auto">
            <a:xfrm>
              <a:off x="236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Rectangle 101"/>
            <p:cNvSpPr>
              <a:spLocks noChangeArrowheads="1"/>
            </p:cNvSpPr>
            <p:nvPr/>
          </p:nvSpPr>
          <p:spPr bwMode="auto">
            <a:xfrm>
              <a:off x="254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0" name="Rectangle 102"/>
            <p:cNvSpPr>
              <a:spLocks noChangeArrowheads="1"/>
            </p:cNvSpPr>
            <p:nvPr/>
          </p:nvSpPr>
          <p:spPr bwMode="auto">
            <a:xfrm>
              <a:off x="1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" name="Rectangle 103"/>
            <p:cNvSpPr>
              <a:spLocks noChangeArrowheads="1"/>
            </p:cNvSpPr>
            <p:nvPr/>
          </p:nvSpPr>
          <p:spPr bwMode="auto">
            <a:xfrm>
              <a:off x="545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" name="Rectangle 104"/>
            <p:cNvSpPr>
              <a:spLocks noChangeArrowheads="1"/>
            </p:cNvSpPr>
            <p:nvPr/>
          </p:nvSpPr>
          <p:spPr bwMode="auto">
            <a:xfrm>
              <a:off x="183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" name="Rectangle 105"/>
            <p:cNvSpPr>
              <a:spLocks noChangeArrowheads="1"/>
            </p:cNvSpPr>
            <p:nvPr/>
          </p:nvSpPr>
          <p:spPr bwMode="auto">
            <a:xfrm>
              <a:off x="36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4" name="Rectangle 106"/>
            <p:cNvSpPr>
              <a:spLocks noChangeArrowheads="1"/>
            </p:cNvSpPr>
            <p:nvPr/>
          </p:nvSpPr>
          <p:spPr bwMode="auto">
            <a:xfrm>
              <a:off x="727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" name="Rectangle 107"/>
            <p:cNvSpPr>
              <a:spLocks noChangeArrowheads="1"/>
            </p:cNvSpPr>
            <p:nvPr/>
          </p:nvSpPr>
          <p:spPr bwMode="auto">
            <a:xfrm>
              <a:off x="1271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6" name="Rectangle 108"/>
            <p:cNvSpPr>
              <a:spLocks noChangeArrowheads="1"/>
            </p:cNvSpPr>
            <p:nvPr/>
          </p:nvSpPr>
          <p:spPr bwMode="auto">
            <a:xfrm>
              <a:off x="909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" name="Rectangle 109"/>
            <p:cNvSpPr>
              <a:spLocks noChangeArrowheads="1"/>
            </p:cNvSpPr>
            <p:nvPr/>
          </p:nvSpPr>
          <p:spPr bwMode="auto">
            <a:xfrm>
              <a:off x="1090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" name="Rectangle 110"/>
            <p:cNvSpPr>
              <a:spLocks noChangeArrowheads="1"/>
            </p:cNvSpPr>
            <p:nvPr/>
          </p:nvSpPr>
          <p:spPr bwMode="auto">
            <a:xfrm>
              <a:off x="1452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" name="Rectangle 111"/>
            <p:cNvSpPr>
              <a:spLocks noChangeArrowheads="1"/>
            </p:cNvSpPr>
            <p:nvPr/>
          </p:nvSpPr>
          <p:spPr bwMode="auto">
            <a:xfrm>
              <a:off x="1996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" name="Rectangle 112"/>
            <p:cNvSpPr>
              <a:spLocks noChangeArrowheads="1"/>
            </p:cNvSpPr>
            <p:nvPr/>
          </p:nvSpPr>
          <p:spPr bwMode="auto">
            <a:xfrm>
              <a:off x="163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1" name="Rectangle 113"/>
            <p:cNvSpPr>
              <a:spLocks noChangeArrowheads="1"/>
            </p:cNvSpPr>
            <p:nvPr/>
          </p:nvSpPr>
          <p:spPr bwMode="auto">
            <a:xfrm>
              <a:off x="1815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" name="Rectangle 114"/>
            <p:cNvSpPr>
              <a:spLocks noChangeArrowheads="1"/>
            </p:cNvSpPr>
            <p:nvPr/>
          </p:nvSpPr>
          <p:spPr bwMode="auto">
            <a:xfrm>
              <a:off x="2178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" name="Rectangle 115"/>
            <p:cNvSpPr>
              <a:spLocks noChangeArrowheads="1"/>
            </p:cNvSpPr>
            <p:nvPr/>
          </p:nvSpPr>
          <p:spPr bwMode="auto">
            <a:xfrm>
              <a:off x="2722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116"/>
            <p:cNvSpPr>
              <a:spLocks noChangeArrowheads="1"/>
            </p:cNvSpPr>
            <p:nvPr/>
          </p:nvSpPr>
          <p:spPr bwMode="auto">
            <a:xfrm>
              <a:off x="236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117"/>
            <p:cNvSpPr>
              <a:spLocks noChangeArrowheads="1"/>
            </p:cNvSpPr>
            <p:nvPr/>
          </p:nvSpPr>
          <p:spPr bwMode="auto">
            <a:xfrm>
              <a:off x="2541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6" name="Rectangle 118"/>
            <p:cNvSpPr>
              <a:spLocks noChangeArrowheads="1"/>
            </p:cNvSpPr>
            <p:nvPr/>
          </p:nvSpPr>
          <p:spPr bwMode="auto">
            <a:xfrm>
              <a:off x="3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7" name="Rectangle 119"/>
            <p:cNvSpPr>
              <a:spLocks noChangeArrowheads="1"/>
            </p:cNvSpPr>
            <p:nvPr/>
          </p:nvSpPr>
          <p:spPr bwMode="auto">
            <a:xfrm>
              <a:off x="547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8" name="Rectangle 120"/>
            <p:cNvSpPr>
              <a:spLocks noChangeArrowheads="1"/>
            </p:cNvSpPr>
            <p:nvPr/>
          </p:nvSpPr>
          <p:spPr bwMode="auto">
            <a:xfrm>
              <a:off x="185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9" name="Rectangle 121"/>
            <p:cNvSpPr>
              <a:spLocks noChangeArrowheads="1"/>
            </p:cNvSpPr>
            <p:nvPr/>
          </p:nvSpPr>
          <p:spPr bwMode="auto">
            <a:xfrm>
              <a:off x="366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" name="Rectangle 122"/>
            <p:cNvSpPr>
              <a:spLocks noChangeArrowheads="1"/>
            </p:cNvSpPr>
            <p:nvPr/>
          </p:nvSpPr>
          <p:spPr bwMode="auto">
            <a:xfrm>
              <a:off x="729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1" name="Rectangle 123"/>
            <p:cNvSpPr>
              <a:spLocks noChangeArrowheads="1"/>
            </p:cNvSpPr>
            <p:nvPr/>
          </p:nvSpPr>
          <p:spPr bwMode="auto">
            <a:xfrm>
              <a:off x="1273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" name="Rectangle 124"/>
            <p:cNvSpPr>
              <a:spLocks noChangeArrowheads="1"/>
            </p:cNvSpPr>
            <p:nvPr/>
          </p:nvSpPr>
          <p:spPr bwMode="auto">
            <a:xfrm>
              <a:off x="911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" name="Rectangle 125"/>
            <p:cNvSpPr>
              <a:spLocks noChangeArrowheads="1"/>
            </p:cNvSpPr>
            <p:nvPr/>
          </p:nvSpPr>
          <p:spPr bwMode="auto">
            <a:xfrm>
              <a:off x="1092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4" name="Rectangle 126"/>
            <p:cNvSpPr>
              <a:spLocks noChangeArrowheads="1"/>
            </p:cNvSpPr>
            <p:nvPr/>
          </p:nvSpPr>
          <p:spPr bwMode="auto">
            <a:xfrm>
              <a:off x="1454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5" name="Rectangle 127"/>
            <p:cNvSpPr>
              <a:spLocks noChangeArrowheads="1"/>
            </p:cNvSpPr>
            <p:nvPr/>
          </p:nvSpPr>
          <p:spPr bwMode="auto">
            <a:xfrm>
              <a:off x="1998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6" name="Rectangle 128"/>
            <p:cNvSpPr>
              <a:spLocks noChangeArrowheads="1"/>
            </p:cNvSpPr>
            <p:nvPr/>
          </p:nvSpPr>
          <p:spPr bwMode="auto">
            <a:xfrm>
              <a:off x="1636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7" name="Rectangle 129"/>
            <p:cNvSpPr>
              <a:spLocks noChangeArrowheads="1"/>
            </p:cNvSpPr>
            <p:nvPr/>
          </p:nvSpPr>
          <p:spPr bwMode="auto">
            <a:xfrm>
              <a:off x="1817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8" name="Rectangle 130"/>
            <p:cNvSpPr>
              <a:spLocks noChangeArrowheads="1"/>
            </p:cNvSpPr>
            <p:nvPr/>
          </p:nvSpPr>
          <p:spPr bwMode="auto">
            <a:xfrm>
              <a:off x="2180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9" name="Rectangle 131"/>
            <p:cNvSpPr>
              <a:spLocks noChangeArrowheads="1"/>
            </p:cNvSpPr>
            <p:nvPr/>
          </p:nvSpPr>
          <p:spPr bwMode="auto">
            <a:xfrm>
              <a:off x="2724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0" name="Rectangle 132"/>
            <p:cNvSpPr>
              <a:spLocks noChangeArrowheads="1"/>
            </p:cNvSpPr>
            <p:nvPr/>
          </p:nvSpPr>
          <p:spPr bwMode="auto">
            <a:xfrm>
              <a:off x="2362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133"/>
            <p:cNvSpPr>
              <a:spLocks noChangeArrowheads="1"/>
            </p:cNvSpPr>
            <p:nvPr/>
          </p:nvSpPr>
          <p:spPr bwMode="auto">
            <a:xfrm>
              <a:off x="2543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2" name="Rectangle 134"/>
            <p:cNvSpPr>
              <a:spLocks noChangeArrowheads="1"/>
            </p:cNvSpPr>
            <p:nvPr/>
          </p:nvSpPr>
          <p:spPr bwMode="auto">
            <a:xfrm>
              <a:off x="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" name="Rectangle 135"/>
            <p:cNvSpPr>
              <a:spLocks noChangeArrowheads="1"/>
            </p:cNvSpPr>
            <p:nvPr/>
          </p:nvSpPr>
          <p:spPr bwMode="auto">
            <a:xfrm>
              <a:off x="546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Rectangle 136"/>
            <p:cNvSpPr>
              <a:spLocks noChangeArrowheads="1"/>
            </p:cNvSpPr>
            <p:nvPr/>
          </p:nvSpPr>
          <p:spPr bwMode="auto">
            <a:xfrm>
              <a:off x="184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Rectangle 137"/>
            <p:cNvSpPr>
              <a:spLocks noChangeArrowheads="1"/>
            </p:cNvSpPr>
            <p:nvPr/>
          </p:nvSpPr>
          <p:spPr bwMode="auto">
            <a:xfrm>
              <a:off x="36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Rectangle 138"/>
            <p:cNvSpPr>
              <a:spLocks noChangeArrowheads="1"/>
            </p:cNvSpPr>
            <p:nvPr/>
          </p:nvSpPr>
          <p:spPr bwMode="auto">
            <a:xfrm>
              <a:off x="728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Rectangle 139"/>
            <p:cNvSpPr>
              <a:spLocks noChangeArrowheads="1"/>
            </p:cNvSpPr>
            <p:nvPr/>
          </p:nvSpPr>
          <p:spPr bwMode="auto">
            <a:xfrm>
              <a:off x="1272" y="127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Rectangle 140"/>
            <p:cNvSpPr>
              <a:spLocks noChangeArrowheads="1"/>
            </p:cNvSpPr>
            <p:nvPr/>
          </p:nvSpPr>
          <p:spPr bwMode="auto">
            <a:xfrm>
              <a:off x="910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Rectangle 141"/>
            <p:cNvSpPr>
              <a:spLocks noChangeArrowheads="1"/>
            </p:cNvSpPr>
            <p:nvPr/>
          </p:nvSpPr>
          <p:spPr bwMode="auto">
            <a:xfrm>
              <a:off x="109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Rectangle 142"/>
            <p:cNvSpPr>
              <a:spLocks noChangeArrowheads="1"/>
            </p:cNvSpPr>
            <p:nvPr/>
          </p:nvSpPr>
          <p:spPr bwMode="auto">
            <a:xfrm>
              <a:off x="1453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143"/>
            <p:cNvSpPr>
              <a:spLocks noChangeArrowheads="1"/>
            </p:cNvSpPr>
            <p:nvPr/>
          </p:nvSpPr>
          <p:spPr bwMode="auto">
            <a:xfrm>
              <a:off x="1997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Rectangle 144"/>
            <p:cNvSpPr>
              <a:spLocks noChangeArrowheads="1"/>
            </p:cNvSpPr>
            <p:nvPr/>
          </p:nvSpPr>
          <p:spPr bwMode="auto">
            <a:xfrm>
              <a:off x="163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Rectangle 145"/>
            <p:cNvSpPr>
              <a:spLocks noChangeArrowheads="1"/>
            </p:cNvSpPr>
            <p:nvPr/>
          </p:nvSpPr>
          <p:spPr bwMode="auto">
            <a:xfrm>
              <a:off x="1816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Rectangle 146"/>
            <p:cNvSpPr>
              <a:spLocks noChangeArrowheads="1"/>
            </p:cNvSpPr>
            <p:nvPr/>
          </p:nvSpPr>
          <p:spPr bwMode="auto">
            <a:xfrm>
              <a:off x="2179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Rectangle 147"/>
            <p:cNvSpPr>
              <a:spLocks noChangeArrowheads="1"/>
            </p:cNvSpPr>
            <p:nvPr/>
          </p:nvSpPr>
          <p:spPr bwMode="auto">
            <a:xfrm>
              <a:off x="2723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Rectangle 148"/>
            <p:cNvSpPr>
              <a:spLocks noChangeArrowheads="1"/>
            </p:cNvSpPr>
            <p:nvPr/>
          </p:nvSpPr>
          <p:spPr bwMode="auto">
            <a:xfrm>
              <a:off x="236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Rectangle 149"/>
            <p:cNvSpPr>
              <a:spLocks noChangeArrowheads="1"/>
            </p:cNvSpPr>
            <p:nvPr/>
          </p:nvSpPr>
          <p:spPr bwMode="auto">
            <a:xfrm>
              <a:off x="254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Rectangle 150"/>
            <p:cNvSpPr>
              <a:spLocks noChangeArrowheads="1"/>
            </p:cNvSpPr>
            <p:nvPr/>
          </p:nvSpPr>
          <p:spPr bwMode="auto">
            <a:xfrm>
              <a:off x="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Rectangle 151"/>
            <p:cNvSpPr>
              <a:spLocks noChangeArrowheads="1"/>
            </p:cNvSpPr>
            <p:nvPr/>
          </p:nvSpPr>
          <p:spPr bwMode="auto">
            <a:xfrm>
              <a:off x="545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Rectangle 152"/>
            <p:cNvSpPr>
              <a:spLocks noChangeArrowheads="1"/>
            </p:cNvSpPr>
            <p:nvPr/>
          </p:nvSpPr>
          <p:spPr bwMode="auto">
            <a:xfrm>
              <a:off x="183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Rectangle 153"/>
            <p:cNvSpPr>
              <a:spLocks noChangeArrowheads="1"/>
            </p:cNvSpPr>
            <p:nvPr/>
          </p:nvSpPr>
          <p:spPr bwMode="auto">
            <a:xfrm>
              <a:off x="36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Rectangle 154"/>
            <p:cNvSpPr>
              <a:spLocks noChangeArrowheads="1"/>
            </p:cNvSpPr>
            <p:nvPr/>
          </p:nvSpPr>
          <p:spPr bwMode="auto">
            <a:xfrm>
              <a:off x="727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Rectangle 155"/>
            <p:cNvSpPr>
              <a:spLocks noChangeArrowheads="1"/>
            </p:cNvSpPr>
            <p:nvPr/>
          </p:nvSpPr>
          <p:spPr bwMode="auto">
            <a:xfrm>
              <a:off x="1271" y="1451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Rectangle 156"/>
            <p:cNvSpPr>
              <a:spLocks noChangeArrowheads="1"/>
            </p:cNvSpPr>
            <p:nvPr/>
          </p:nvSpPr>
          <p:spPr bwMode="auto">
            <a:xfrm>
              <a:off x="909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Rectangle 157"/>
            <p:cNvSpPr>
              <a:spLocks noChangeArrowheads="1"/>
            </p:cNvSpPr>
            <p:nvPr/>
          </p:nvSpPr>
          <p:spPr bwMode="auto">
            <a:xfrm>
              <a:off x="109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Rectangle 158"/>
            <p:cNvSpPr>
              <a:spLocks noChangeArrowheads="1"/>
            </p:cNvSpPr>
            <p:nvPr/>
          </p:nvSpPr>
          <p:spPr bwMode="auto">
            <a:xfrm>
              <a:off x="1452" y="145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Rectangle 159"/>
            <p:cNvSpPr>
              <a:spLocks noChangeArrowheads="1"/>
            </p:cNvSpPr>
            <p:nvPr/>
          </p:nvSpPr>
          <p:spPr bwMode="auto">
            <a:xfrm>
              <a:off x="1996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Rectangle 160"/>
            <p:cNvSpPr>
              <a:spLocks noChangeArrowheads="1"/>
            </p:cNvSpPr>
            <p:nvPr/>
          </p:nvSpPr>
          <p:spPr bwMode="auto">
            <a:xfrm>
              <a:off x="163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Rectangle 161"/>
            <p:cNvSpPr>
              <a:spLocks noChangeArrowheads="1"/>
            </p:cNvSpPr>
            <p:nvPr/>
          </p:nvSpPr>
          <p:spPr bwMode="auto">
            <a:xfrm>
              <a:off x="1815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Rectangle 162"/>
            <p:cNvSpPr>
              <a:spLocks noChangeArrowheads="1"/>
            </p:cNvSpPr>
            <p:nvPr/>
          </p:nvSpPr>
          <p:spPr bwMode="auto">
            <a:xfrm>
              <a:off x="2178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722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Rectangle 164"/>
            <p:cNvSpPr>
              <a:spLocks noChangeArrowheads="1"/>
            </p:cNvSpPr>
            <p:nvPr/>
          </p:nvSpPr>
          <p:spPr bwMode="auto">
            <a:xfrm>
              <a:off x="236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Rectangle 165"/>
            <p:cNvSpPr>
              <a:spLocks noChangeArrowheads="1"/>
            </p:cNvSpPr>
            <p:nvPr/>
          </p:nvSpPr>
          <p:spPr bwMode="auto">
            <a:xfrm>
              <a:off x="254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Rectangle 166"/>
            <p:cNvSpPr>
              <a:spLocks noChangeArrowheads="1"/>
            </p:cNvSpPr>
            <p:nvPr/>
          </p:nvSpPr>
          <p:spPr bwMode="auto">
            <a:xfrm>
              <a:off x="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Rectangle 167"/>
            <p:cNvSpPr>
              <a:spLocks noChangeArrowheads="1"/>
            </p:cNvSpPr>
            <p:nvPr/>
          </p:nvSpPr>
          <p:spPr bwMode="auto">
            <a:xfrm>
              <a:off x="544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Rectangle 168"/>
            <p:cNvSpPr>
              <a:spLocks noChangeArrowheads="1"/>
            </p:cNvSpPr>
            <p:nvPr/>
          </p:nvSpPr>
          <p:spPr bwMode="auto">
            <a:xfrm>
              <a:off x="182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Rectangle 169"/>
            <p:cNvSpPr>
              <a:spLocks noChangeArrowheads="1"/>
            </p:cNvSpPr>
            <p:nvPr/>
          </p:nvSpPr>
          <p:spPr bwMode="auto">
            <a:xfrm>
              <a:off x="363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Rectangle 170"/>
            <p:cNvSpPr>
              <a:spLocks noChangeArrowheads="1"/>
            </p:cNvSpPr>
            <p:nvPr/>
          </p:nvSpPr>
          <p:spPr bwMode="auto">
            <a:xfrm>
              <a:off x="726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Rectangle 171"/>
            <p:cNvSpPr>
              <a:spLocks noChangeArrowheads="1"/>
            </p:cNvSpPr>
            <p:nvPr/>
          </p:nvSpPr>
          <p:spPr bwMode="auto">
            <a:xfrm>
              <a:off x="1270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Rectangle 172"/>
            <p:cNvSpPr>
              <a:spLocks noChangeArrowheads="1"/>
            </p:cNvSpPr>
            <p:nvPr/>
          </p:nvSpPr>
          <p:spPr bwMode="auto">
            <a:xfrm>
              <a:off x="908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Rectangle 173"/>
            <p:cNvSpPr>
              <a:spLocks noChangeArrowheads="1"/>
            </p:cNvSpPr>
            <p:nvPr/>
          </p:nvSpPr>
          <p:spPr bwMode="auto">
            <a:xfrm>
              <a:off x="108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2" name="Rectangle 174"/>
            <p:cNvSpPr>
              <a:spLocks noChangeArrowheads="1"/>
            </p:cNvSpPr>
            <p:nvPr/>
          </p:nvSpPr>
          <p:spPr bwMode="auto">
            <a:xfrm>
              <a:off x="1451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Rectangle 175"/>
            <p:cNvSpPr>
              <a:spLocks noChangeArrowheads="1"/>
            </p:cNvSpPr>
            <p:nvPr/>
          </p:nvSpPr>
          <p:spPr bwMode="auto">
            <a:xfrm>
              <a:off x="1995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" name="Rectangle 176"/>
            <p:cNvSpPr>
              <a:spLocks noChangeArrowheads="1"/>
            </p:cNvSpPr>
            <p:nvPr/>
          </p:nvSpPr>
          <p:spPr bwMode="auto">
            <a:xfrm>
              <a:off x="163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5" name="Rectangle 177"/>
            <p:cNvSpPr>
              <a:spLocks noChangeArrowheads="1"/>
            </p:cNvSpPr>
            <p:nvPr/>
          </p:nvSpPr>
          <p:spPr bwMode="auto">
            <a:xfrm>
              <a:off x="1814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6" name="Rectangle 178"/>
            <p:cNvSpPr>
              <a:spLocks noChangeArrowheads="1"/>
            </p:cNvSpPr>
            <p:nvPr/>
          </p:nvSpPr>
          <p:spPr bwMode="auto">
            <a:xfrm>
              <a:off x="2177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7" name="Rectangle 179"/>
            <p:cNvSpPr>
              <a:spLocks noChangeArrowheads="1"/>
            </p:cNvSpPr>
            <p:nvPr/>
          </p:nvSpPr>
          <p:spPr bwMode="auto">
            <a:xfrm>
              <a:off x="2721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8" name="Rectangle 180"/>
            <p:cNvSpPr>
              <a:spLocks noChangeArrowheads="1"/>
            </p:cNvSpPr>
            <p:nvPr/>
          </p:nvSpPr>
          <p:spPr bwMode="auto">
            <a:xfrm>
              <a:off x="2359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9" name="Rectangle 181"/>
            <p:cNvSpPr>
              <a:spLocks noChangeArrowheads="1"/>
            </p:cNvSpPr>
            <p:nvPr/>
          </p:nvSpPr>
          <p:spPr bwMode="auto">
            <a:xfrm>
              <a:off x="2540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0" name="Rectangle 182"/>
            <p:cNvSpPr>
              <a:spLocks noChangeArrowheads="1"/>
            </p:cNvSpPr>
            <p:nvPr/>
          </p:nvSpPr>
          <p:spPr bwMode="auto">
            <a:xfrm>
              <a:off x="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1" name="Rectangle 183"/>
            <p:cNvSpPr>
              <a:spLocks noChangeArrowheads="1"/>
            </p:cNvSpPr>
            <p:nvPr/>
          </p:nvSpPr>
          <p:spPr bwMode="auto">
            <a:xfrm>
              <a:off x="546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2" name="Rectangle 184"/>
            <p:cNvSpPr>
              <a:spLocks noChangeArrowheads="1"/>
            </p:cNvSpPr>
            <p:nvPr/>
          </p:nvSpPr>
          <p:spPr bwMode="auto">
            <a:xfrm>
              <a:off x="184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3" name="Rectangle 185"/>
            <p:cNvSpPr>
              <a:spLocks noChangeArrowheads="1"/>
            </p:cNvSpPr>
            <p:nvPr/>
          </p:nvSpPr>
          <p:spPr bwMode="auto">
            <a:xfrm>
              <a:off x="36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Rectangle 186"/>
            <p:cNvSpPr>
              <a:spLocks noChangeArrowheads="1"/>
            </p:cNvSpPr>
            <p:nvPr/>
          </p:nvSpPr>
          <p:spPr bwMode="auto">
            <a:xfrm>
              <a:off x="728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5" name="Rectangle 187"/>
            <p:cNvSpPr>
              <a:spLocks noChangeArrowheads="1"/>
            </p:cNvSpPr>
            <p:nvPr/>
          </p:nvSpPr>
          <p:spPr bwMode="auto">
            <a:xfrm>
              <a:off x="1272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6" name="Rectangle 188"/>
            <p:cNvSpPr>
              <a:spLocks noChangeArrowheads="1"/>
            </p:cNvSpPr>
            <p:nvPr/>
          </p:nvSpPr>
          <p:spPr bwMode="auto">
            <a:xfrm>
              <a:off x="910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7" name="Rectangle 189"/>
            <p:cNvSpPr>
              <a:spLocks noChangeArrowheads="1"/>
            </p:cNvSpPr>
            <p:nvPr/>
          </p:nvSpPr>
          <p:spPr bwMode="auto">
            <a:xfrm>
              <a:off x="1091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8" name="Rectangle 190"/>
            <p:cNvSpPr>
              <a:spLocks noChangeArrowheads="1"/>
            </p:cNvSpPr>
            <p:nvPr/>
          </p:nvSpPr>
          <p:spPr bwMode="auto">
            <a:xfrm>
              <a:off x="1453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9" name="Rectangle 191"/>
            <p:cNvSpPr>
              <a:spLocks noChangeArrowheads="1"/>
            </p:cNvSpPr>
            <p:nvPr/>
          </p:nvSpPr>
          <p:spPr bwMode="auto">
            <a:xfrm>
              <a:off x="1997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0" name="Rectangle 192"/>
            <p:cNvSpPr>
              <a:spLocks noChangeArrowheads="1"/>
            </p:cNvSpPr>
            <p:nvPr/>
          </p:nvSpPr>
          <p:spPr bwMode="auto">
            <a:xfrm>
              <a:off x="1635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1" name="Rectangle 193"/>
            <p:cNvSpPr>
              <a:spLocks noChangeArrowheads="1"/>
            </p:cNvSpPr>
            <p:nvPr/>
          </p:nvSpPr>
          <p:spPr bwMode="auto">
            <a:xfrm>
              <a:off x="1816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2" name="Rectangle 194"/>
            <p:cNvSpPr>
              <a:spLocks noChangeArrowheads="1"/>
            </p:cNvSpPr>
            <p:nvPr/>
          </p:nvSpPr>
          <p:spPr bwMode="auto">
            <a:xfrm>
              <a:off x="2179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3" name="Rectangle 195"/>
            <p:cNvSpPr>
              <a:spLocks noChangeArrowheads="1"/>
            </p:cNvSpPr>
            <p:nvPr/>
          </p:nvSpPr>
          <p:spPr bwMode="auto">
            <a:xfrm>
              <a:off x="2723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" name="Rectangle 196"/>
            <p:cNvSpPr>
              <a:spLocks noChangeArrowheads="1"/>
            </p:cNvSpPr>
            <p:nvPr/>
          </p:nvSpPr>
          <p:spPr bwMode="auto">
            <a:xfrm>
              <a:off x="236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5" name="Rectangle 197"/>
            <p:cNvSpPr>
              <a:spLocks noChangeArrowheads="1"/>
            </p:cNvSpPr>
            <p:nvPr/>
          </p:nvSpPr>
          <p:spPr bwMode="auto">
            <a:xfrm>
              <a:off x="2542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6" name="Rectangle 198"/>
            <p:cNvSpPr>
              <a:spLocks noChangeArrowheads="1"/>
            </p:cNvSpPr>
            <p:nvPr/>
          </p:nvSpPr>
          <p:spPr bwMode="auto">
            <a:xfrm>
              <a:off x="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7" name="Rectangle 199"/>
            <p:cNvSpPr>
              <a:spLocks noChangeArrowheads="1"/>
            </p:cNvSpPr>
            <p:nvPr/>
          </p:nvSpPr>
          <p:spPr bwMode="auto">
            <a:xfrm>
              <a:off x="545" y="1995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8" name="Rectangle 200"/>
            <p:cNvSpPr>
              <a:spLocks noChangeArrowheads="1"/>
            </p:cNvSpPr>
            <p:nvPr/>
          </p:nvSpPr>
          <p:spPr bwMode="auto">
            <a:xfrm>
              <a:off x="183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9" name="Rectangle 201"/>
            <p:cNvSpPr>
              <a:spLocks noChangeArrowheads="1"/>
            </p:cNvSpPr>
            <p:nvPr/>
          </p:nvSpPr>
          <p:spPr bwMode="auto">
            <a:xfrm>
              <a:off x="36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0" name="Rectangle 202"/>
            <p:cNvSpPr>
              <a:spLocks noChangeArrowheads="1"/>
            </p:cNvSpPr>
            <p:nvPr/>
          </p:nvSpPr>
          <p:spPr bwMode="auto">
            <a:xfrm>
              <a:off x="727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" name="Rectangle 203"/>
            <p:cNvSpPr>
              <a:spLocks noChangeArrowheads="1"/>
            </p:cNvSpPr>
            <p:nvPr/>
          </p:nvSpPr>
          <p:spPr bwMode="auto">
            <a:xfrm>
              <a:off x="1271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2" name="Rectangle 204"/>
            <p:cNvSpPr>
              <a:spLocks noChangeArrowheads="1"/>
            </p:cNvSpPr>
            <p:nvPr/>
          </p:nvSpPr>
          <p:spPr bwMode="auto">
            <a:xfrm>
              <a:off x="909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3" name="Rectangle 205"/>
            <p:cNvSpPr>
              <a:spLocks noChangeArrowheads="1"/>
            </p:cNvSpPr>
            <p:nvPr/>
          </p:nvSpPr>
          <p:spPr bwMode="auto">
            <a:xfrm>
              <a:off x="109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" name="Rectangle 206"/>
            <p:cNvSpPr>
              <a:spLocks noChangeArrowheads="1"/>
            </p:cNvSpPr>
            <p:nvPr/>
          </p:nvSpPr>
          <p:spPr bwMode="auto">
            <a:xfrm>
              <a:off x="1452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" name="Rectangle 207"/>
            <p:cNvSpPr>
              <a:spLocks noChangeArrowheads="1"/>
            </p:cNvSpPr>
            <p:nvPr/>
          </p:nvSpPr>
          <p:spPr bwMode="auto">
            <a:xfrm>
              <a:off x="1996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" name="Rectangle 208"/>
            <p:cNvSpPr>
              <a:spLocks noChangeArrowheads="1"/>
            </p:cNvSpPr>
            <p:nvPr/>
          </p:nvSpPr>
          <p:spPr bwMode="auto">
            <a:xfrm>
              <a:off x="163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7" name="Rectangle 209"/>
            <p:cNvSpPr>
              <a:spLocks noChangeArrowheads="1"/>
            </p:cNvSpPr>
            <p:nvPr/>
          </p:nvSpPr>
          <p:spPr bwMode="auto">
            <a:xfrm>
              <a:off x="1815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" name="Rectangle 210"/>
            <p:cNvSpPr>
              <a:spLocks noChangeArrowheads="1"/>
            </p:cNvSpPr>
            <p:nvPr/>
          </p:nvSpPr>
          <p:spPr bwMode="auto">
            <a:xfrm>
              <a:off x="2178" y="1995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9" name="Rectangle 211"/>
            <p:cNvSpPr>
              <a:spLocks noChangeArrowheads="1"/>
            </p:cNvSpPr>
            <p:nvPr/>
          </p:nvSpPr>
          <p:spPr bwMode="auto">
            <a:xfrm>
              <a:off x="2722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0" name="Rectangle 212"/>
            <p:cNvSpPr>
              <a:spLocks noChangeArrowheads="1"/>
            </p:cNvSpPr>
            <p:nvPr/>
          </p:nvSpPr>
          <p:spPr bwMode="auto">
            <a:xfrm>
              <a:off x="236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1" name="Rectangle 213"/>
            <p:cNvSpPr>
              <a:spLocks noChangeArrowheads="1"/>
            </p:cNvSpPr>
            <p:nvPr/>
          </p:nvSpPr>
          <p:spPr bwMode="auto">
            <a:xfrm>
              <a:off x="254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2" name="Rectangle 214"/>
            <p:cNvSpPr>
              <a:spLocks noChangeArrowheads="1"/>
            </p:cNvSpPr>
            <p:nvPr/>
          </p:nvSpPr>
          <p:spPr bwMode="auto">
            <a:xfrm>
              <a:off x="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3" name="Rectangle 215"/>
            <p:cNvSpPr>
              <a:spLocks noChangeArrowheads="1"/>
            </p:cNvSpPr>
            <p:nvPr/>
          </p:nvSpPr>
          <p:spPr bwMode="auto">
            <a:xfrm>
              <a:off x="546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4" name="Rectangle 216"/>
            <p:cNvSpPr>
              <a:spLocks noChangeArrowheads="1"/>
            </p:cNvSpPr>
            <p:nvPr/>
          </p:nvSpPr>
          <p:spPr bwMode="auto">
            <a:xfrm>
              <a:off x="184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" name="Rectangle 217"/>
            <p:cNvSpPr>
              <a:spLocks noChangeArrowheads="1"/>
            </p:cNvSpPr>
            <p:nvPr/>
          </p:nvSpPr>
          <p:spPr bwMode="auto">
            <a:xfrm>
              <a:off x="36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6" name="Rectangle 218"/>
            <p:cNvSpPr>
              <a:spLocks noChangeArrowheads="1"/>
            </p:cNvSpPr>
            <p:nvPr/>
          </p:nvSpPr>
          <p:spPr bwMode="auto">
            <a:xfrm>
              <a:off x="728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7" name="Rectangle 219"/>
            <p:cNvSpPr>
              <a:spLocks noChangeArrowheads="1"/>
            </p:cNvSpPr>
            <p:nvPr/>
          </p:nvSpPr>
          <p:spPr bwMode="auto">
            <a:xfrm>
              <a:off x="1272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8" name="Rectangle 220"/>
            <p:cNvSpPr>
              <a:spLocks noChangeArrowheads="1"/>
            </p:cNvSpPr>
            <p:nvPr/>
          </p:nvSpPr>
          <p:spPr bwMode="auto">
            <a:xfrm>
              <a:off x="910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" name="Rectangle 221"/>
            <p:cNvSpPr>
              <a:spLocks noChangeArrowheads="1"/>
            </p:cNvSpPr>
            <p:nvPr/>
          </p:nvSpPr>
          <p:spPr bwMode="auto">
            <a:xfrm>
              <a:off x="109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0" name="Rectangle 222"/>
            <p:cNvSpPr>
              <a:spLocks noChangeArrowheads="1"/>
            </p:cNvSpPr>
            <p:nvPr/>
          </p:nvSpPr>
          <p:spPr bwMode="auto">
            <a:xfrm>
              <a:off x="1453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1" name="Rectangle 223"/>
            <p:cNvSpPr>
              <a:spLocks noChangeArrowheads="1"/>
            </p:cNvSpPr>
            <p:nvPr/>
          </p:nvSpPr>
          <p:spPr bwMode="auto">
            <a:xfrm>
              <a:off x="1997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2" name="Rectangle 224"/>
            <p:cNvSpPr>
              <a:spLocks noChangeArrowheads="1"/>
            </p:cNvSpPr>
            <p:nvPr/>
          </p:nvSpPr>
          <p:spPr bwMode="auto">
            <a:xfrm>
              <a:off x="163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3" name="Rectangle 225"/>
            <p:cNvSpPr>
              <a:spLocks noChangeArrowheads="1"/>
            </p:cNvSpPr>
            <p:nvPr/>
          </p:nvSpPr>
          <p:spPr bwMode="auto">
            <a:xfrm>
              <a:off x="1816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4" name="Rectangle 226"/>
            <p:cNvSpPr>
              <a:spLocks noChangeArrowheads="1"/>
            </p:cNvSpPr>
            <p:nvPr/>
          </p:nvSpPr>
          <p:spPr bwMode="auto">
            <a:xfrm>
              <a:off x="2179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" name="Rectangle 227"/>
            <p:cNvSpPr>
              <a:spLocks noChangeArrowheads="1"/>
            </p:cNvSpPr>
            <p:nvPr/>
          </p:nvSpPr>
          <p:spPr bwMode="auto">
            <a:xfrm>
              <a:off x="2723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6" name="Rectangle 228"/>
            <p:cNvSpPr>
              <a:spLocks noChangeArrowheads="1"/>
            </p:cNvSpPr>
            <p:nvPr/>
          </p:nvSpPr>
          <p:spPr bwMode="auto">
            <a:xfrm>
              <a:off x="236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7" name="Rectangle 229"/>
            <p:cNvSpPr>
              <a:spLocks noChangeArrowheads="1"/>
            </p:cNvSpPr>
            <p:nvPr/>
          </p:nvSpPr>
          <p:spPr bwMode="auto">
            <a:xfrm>
              <a:off x="254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8" name="Rectangle 230"/>
            <p:cNvSpPr>
              <a:spLocks noChangeArrowheads="1"/>
            </p:cNvSpPr>
            <p:nvPr/>
          </p:nvSpPr>
          <p:spPr bwMode="auto">
            <a:xfrm>
              <a:off x="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9" name="Rectangle 231"/>
            <p:cNvSpPr>
              <a:spLocks noChangeArrowheads="1"/>
            </p:cNvSpPr>
            <p:nvPr/>
          </p:nvSpPr>
          <p:spPr bwMode="auto">
            <a:xfrm>
              <a:off x="545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0" name="Rectangle 232"/>
            <p:cNvSpPr>
              <a:spLocks noChangeArrowheads="1"/>
            </p:cNvSpPr>
            <p:nvPr/>
          </p:nvSpPr>
          <p:spPr bwMode="auto">
            <a:xfrm>
              <a:off x="183" y="2358"/>
              <a:ext cx="182" cy="181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1" name="Rectangle 233"/>
            <p:cNvSpPr>
              <a:spLocks noChangeArrowheads="1"/>
            </p:cNvSpPr>
            <p:nvPr/>
          </p:nvSpPr>
          <p:spPr bwMode="auto">
            <a:xfrm>
              <a:off x="36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2" name="Rectangle 234"/>
            <p:cNvSpPr>
              <a:spLocks noChangeArrowheads="1"/>
            </p:cNvSpPr>
            <p:nvPr/>
          </p:nvSpPr>
          <p:spPr bwMode="auto">
            <a:xfrm>
              <a:off x="727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3" name="Rectangle 235"/>
            <p:cNvSpPr>
              <a:spLocks noChangeArrowheads="1"/>
            </p:cNvSpPr>
            <p:nvPr/>
          </p:nvSpPr>
          <p:spPr bwMode="auto">
            <a:xfrm>
              <a:off x="1271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4" name="Rectangle 236"/>
            <p:cNvSpPr>
              <a:spLocks noChangeArrowheads="1"/>
            </p:cNvSpPr>
            <p:nvPr/>
          </p:nvSpPr>
          <p:spPr bwMode="auto">
            <a:xfrm>
              <a:off x="909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" name="Rectangle 237"/>
            <p:cNvSpPr>
              <a:spLocks noChangeArrowheads="1"/>
            </p:cNvSpPr>
            <p:nvPr/>
          </p:nvSpPr>
          <p:spPr bwMode="auto">
            <a:xfrm>
              <a:off x="1090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" name="Rectangle 238"/>
            <p:cNvSpPr>
              <a:spLocks noChangeArrowheads="1"/>
            </p:cNvSpPr>
            <p:nvPr/>
          </p:nvSpPr>
          <p:spPr bwMode="auto">
            <a:xfrm>
              <a:off x="1452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7" name="Rectangle 239"/>
            <p:cNvSpPr>
              <a:spLocks noChangeArrowheads="1"/>
            </p:cNvSpPr>
            <p:nvPr/>
          </p:nvSpPr>
          <p:spPr bwMode="auto">
            <a:xfrm>
              <a:off x="1996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8" name="Rectangle 240"/>
            <p:cNvSpPr>
              <a:spLocks noChangeArrowheads="1"/>
            </p:cNvSpPr>
            <p:nvPr/>
          </p:nvSpPr>
          <p:spPr bwMode="auto">
            <a:xfrm>
              <a:off x="1634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9" name="Rectangle 241"/>
            <p:cNvSpPr>
              <a:spLocks noChangeArrowheads="1"/>
            </p:cNvSpPr>
            <p:nvPr/>
          </p:nvSpPr>
          <p:spPr bwMode="auto">
            <a:xfrm>
              <a:off x="1815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0" name="Rectangle 242"/>
            <p:cNvSpPr>
              <a:spLocks noChangeArrowheads="1"/>
            </p:cNvSpPr>
            <p:nvPr/>
          </p:nvSpPr>
          <p:spPr bwMode="auto">
            <a:xfrm>
              <a:off x="2178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1" name="Rectangle 243"/>
            <p:cNvSpPr>
              <a:spLocks noChangeArrowheads="1"/>
            </p:cNvSpPr>
            <p:nvPr/>
          </p:nvSpPr>
          <p:spPr bwMode="auto">
            <a:xfrm>
              <a:off x="2722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2" name="Rectangle 244"/>
            <p:cNvSpPr>
              <a:spLocks noChangeArrowheads="1"/>
            </p:cNvSpPr>
            <p:nvPr/>
          </p:nvSpPr>
          <p:spPr bwMode="auto">
            <a:xfrm>
              <a:off x="236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3" name="Rectangle 245"/>
            <p:cNvSpPr>
              <a:spLocks noChangeArrowheads="1"/>
            </p:cNvSpPr>
            <p:nvPr/>
          </p:nvSpPr>
          <p:spPr bwMode="auto">
            <a:xfrm>
              <a:off x="2541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4" name="Rectangle 246"/>
            <p:cNvSpPr>
              <a:spLocks noChangeArrowheads="1"/>
            </p:cNvSpPr>
            <p:nvPr/>
          </p:nvSpPr>
          <p:spPr bwMode="auto">
            <a:xfrm>
              <a:off x="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" name="Rectangle 247"/>
            <p:cNvSpPr>
              <a:spLocks noChangeArrowheads="1"/>
            </p:cNvSpPr>
            <p:nvPr/>
          </p:nvSpPr>
          <p:spPr bwMode="auto">
            <a:xfrm>
              <a:off x="547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" name="Rectangle 248"/>
            <p:cNvSpPr>
              <a:spLocks noChangeArrowheads="1"/>
            </p:cNvSpPr>
            <p:nvPr/>
          </p:nvSpPr>
          <p:spPr bwMode="auto">
            <a:xfrm>
              <a:off x="185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7" name="Rectangle 249"/>
            <p:cNvSpPr>
              <a:spLocks noChangeArrowheads="1"/>
            </p:cNvSpPr>
            <p:nvPr/>
          </p:nvSpPr>
          <p:spPr bwMode="auto">
            <a:xfrm>
              <a:off x="366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8" name="Rectangle 250"/>
            <p:cNvSpPr>
              <a:spLocks noChangeArrowheads="1"/>
            </p:cNvSpPr>
            <p:nvPr/>
          </p:nvSpPr>
          <p:spPr bwMode="auto">
            <a:xfrm>
              <a:off x="729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9" name="Rectangle 251"/>
            <p:cNvSpPr>
              <a:spLocks noChangeArrowheads="1"/>
            </p:cNvSpPr>
            <p:nvPr/>
          </p:nvSpPr>
          <p:spPr bwMode="auto">
            <a:xfrm>
              <a:off x="1273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0" name="Rectangle 252"/>
            <p:cNvSpPr>
              <a:spLocks noChangeArrowheads="1"/>
            </p:cNvSpPr>
            <p:nvPr/>
          </p:nvSpPr>
          <p:spPr bwMode="auto">
            <a:xfrm>
              <a:off x="911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1" name="Rectangle 253"/>
            <p:cNvSpPr>
              <a:spLocks noChangeArrowheads="1"/>
            </p:cNvSpPr>
            <p:nvPr/>
          </p:nvSpPr>
          <p:spPr bwMode="auto">
            <a:xfrm>
              <a:off x="1092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2" name="Rectangle 254"/>
            <p:cNvSpPr>
              <a:spLocks noChangeArrowheads="1"/>
            </p:cNvSpPr>
            <p:nvPr/>
          </p:nvSpPr>
          <p:spPr bwMode="auto">
            <a:xfrm>
              <a:off x="1454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3" name="Rectangle 255"/>
            <p:cNvSpPr>
              <a:spLocks noChangeArrowheads="1"/>
            </p:cNvSpPr>
            <p:nvPr/>
          </p:nvSpPr>
          <p:spPr bwMode="auto">
            <a:xfrm>
              <a:off x="1998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4" name="Rectangle 256"/>
            <p:cNvSpPr>
              <a:spLocks noChangeArrowheads="1"/>
            </p:cNvSpPr>
            <p:nvPr/>
          </p:nvSpPr>
          <p:spPr bwMode="auto">
            <a:xfrm>
              <a:off x="1636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5" name="Rectangle 257"/>
            <p:cNvSpPr>
              <a:spLocks noChangeArrowheads="1"/>
            </p:cNvSpPr>
            <p:nvPr/>
          </p:nvSpPr>
          <p:spPr bwMode="auto">
            <a:xfrm>
              <a:off x="1817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" name="Rectangle 258"/>
            <p:cNvSpPr>
              <a:spLocks noChangeArrowheads="1"/>
            </p:cNvSpPr>
            <p:nvPr/>
          </p:nvSpPr>
          <p:spPr bwMode="auto">
            <a:xfrm>
              <a:off x="2180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7" name="Rectangle 259"/>
            <p:cNvSpPr>
              <a:spLocks noChangeArrowheads="1"/>
            </p:cNvSpPr>
            <p:nvPr/>
          </p:nvSpPr>
          <p:spPr bwMode="auto">
            <a:xfrm>
              <a:off x="2724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8" name="Rectangle 260"/>
            <p:cNvSpPr>
              <a:spLocks noChangeArrowheads="1"/>
            </p:cNvSpPr>
            <p:nvPr/>
          </p:nvSpPr>
          <p:spPr bwMode="auto">
            <a:xfrm>
              <a:off x="2362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9" name="Rectangle 261"/>
            <p:cNvSpPr>
              <a:spLocks noChangeArrowheads="1"/>
            </p:cNvSpPr>
            <p:nvPr/>
          </p:nvSpPr>
          <p:spPr bwMode="auto">
            <a:xfrm>
              <a:off x="2543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0" name="Rectangle 262"/>
            <p:cNvSpPr>
              <a:spLocks noChangeArrowheads="1"/>
            </p:cNvSpPr>
            <p:nvPr/>
          </p:nvSpPr>
          <p:spPr bwMode="auto">
            <a:xfrm>
              <a:off x="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1" name="Rectangle 263"/>
            <p:cNvSpPr>
              <a:spLocks noChangeArrowheads="1"/>
            </p:cNvSpPr>
            <p:nvPr/>
          </p:nvSpPr>
          <p:spPr bwMode="auto">
            <a:xfrm>
              <a:off x="546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2" name="Rectangle 264"/>
            <p:cNvSpPr>
              <a:spLocks noChangeArrowheads="1"/>
            </p:cNvSpPr>
            <p:nvPr/>
          </p:nvSpPr>
          <p:spPr bwMode="auto">
            <a:xfrm>
              <a:off x="184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3" name="Rectangle 265"/>
            <p:cNvSpPr>
              <a:spLocks noChangeArrowheads="1"/>
            </p:cNvSpPr>
            <p:nvPr/>
          </p:nvSpPr>
          <p:spPr bwMode="auto">
            <a:xfrm>
              <a:off x="36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0" name="Rectangle 266"/>
            <p:cNvSpPr>
              <a:spLocks noChangeArrowheads="1"/>
            </p:cNvSpPr>
            <p:nvPr/>
          </p:nvSpPr>
          <p:spPr bwMode="auto">
            <a:xfrm>
              <a:off x="728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1" name="Rectangle 267"/>
            <p:cNvSpPr>
              <a:spLocks noChangeArrowheads="1"/>
            </p:cNvSpPr>
            <p:nvPr/>
          </p:nvSpPr>
          <p:spPr bwMode="auto">
            <a:xfrm>
              <a:off x="1272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2" name="Rectangle 268"/>
            <p:cNvSpPr>
              <a:spLocks noChangeArrowheads="1"/>
            </p:cNvSpPr>
            <p:nvPr/>
          </p:nvSpPr>
          <p:spPr bwMode="auto">
            <a:xfrm>
              <a:off x="910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3" name="Rectangle 269"/>
            <p:cNvSpPr>
              <a:spLocks noChangeArrowheads="1"/>
            </p:cNvSpPr>
            <p:nvPr/>
          </p:nvSpPr>
          <p:spPr bwMode="auto">
            <a:xfrm>
              <a:off x="109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4" name="Rectangle 270"/>
            <p:cNvSpPr>
              <a:spLocks noChangeArrowheads="1"/>
            </p:cNvSpPr>
            <p:nvPr/>
          </p:nvSpPr>
          <p:spPr bwMode="auto">
            <a:xfrm>
              <a:off x="1453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5" name="Rectangle 271"/>
            <p:cNvSpPr>
              <a:spLocks noChangeArrowheads="1"/>
            </p:cNvSpPr>
            <p:nvPr/>
          </p:nvSpPr>
          <p:spPr bwMode="auto">
            <a:xfrm>
              <a:off x="1997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" name="Rectangle 272"/>
            <p:cNvSpPr>
              <a:spLocks noChangeArrowheads="1"/>
            </p:cNvSpPr>
            <p:nvPr/>
          </p:nvSpPr>
          <p:spPr bwMode="auto">
            <a:xfrm>
              <a:off x="163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7" name="Rectangle 273"/>
            <p:cNvSpPr>
              <a:spLocks noChangeArrowheads="1"/>
            </p:cNvSpPr>
            <p:nvPr/>
          </p:nvSpPr>
          <p:spPr bwMode="auto">
            <a:xfrm>
              <a:off x="1816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8" name="Rectangle 274"/>
            <p:cNvSpPr>
              <a:spLocks noChangeArrowheads="1"/>
            </p:cNvSpPr>
            <p:nvPr/>
          </p:nvSpPr>
          <p:spPr bwMode="auto">
            <a:xfrm>
              <a:off x="2179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9" name="Rectangle 275"/>
            <p:cNvSpPr>
              <a:spLocks noChangeArrowheads="1"/>
            </p:cNvSpPr>
            <p:nvPr/>
          </p:nvSpPr>
          <p:spPr bwMode="auto">
            <a:xfrm>
              <a:off x="2723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0" name="Rectangle 276"/>
            <p:cNvSpPr>
              <a:spLocks noChangeArrowheads="1"/>
            </p:cNvSpPr>
            <p:nvPr/>
          </p:nvSpPr>
          <p:spPr bwMode="auto">
            <a:xfrm>
              <a:off x="236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1" name="Rectangle 277"/>
            <p:cNvSpPr>
              <a:spLocks noChangeArrowheads="1"/>
            </p:cNvSpPr>
            <p:nvPr/>
          </p:nvSpPr>
          <p:spPr bwMode="auto">
            <a:xfrm>
              <a:off x="254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2" name="Line 278"/>
          <p:cNvSpPr>
            <a:spLocks noChangeShapeType="1"/>
          </p:cNvSpPr>
          <p:nvPr/>
        </p:nvSpPr>
        <p:spPr bwMode="auto">
          <a:xfrm>
            <a:off x="3276600" y="1412875"/>
            <a:ext cx="0" cy="504031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3" name="Line 279"/>
          <p:cNvSpPr>
            <a:spLocks noChangeShapeType="1"/>
          </p:cNvSpPr>
          <p:nvPr/>
        </p:nvSpPr>
        <p:spPr bwMode="auto">
          <a:xfrm>
            <a:off x="684213" y="3933825"/>
            <a:ext cx="5364162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4" name="Line 280"/>
          <p:cNvSpPr>
            <a:spLocks noChangeShapeType="1"/>
          </p:cNvSpPr>
          <p:nvPr/>
        </p:nvSpPr>
        <p:spPr bwMode="auto">
          <a:xfrm>
            <a:off x="611188" y="2781300"/>
            <a:ext cx="5364162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" name="Line 281"/>
          <p:cNvSpPr>
            <a:spLocks noChangeShapeType="1"/>
          </p:cNvSpPr>
          <p:nvPr/>
        </p:nvSpPr>
        <p:spPr bwMode="auto">
          <a:xfrm>
            <a:off x="611188" y="5084763"/>
            <a:ext cx="5364162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" name="Line 282"/>
          <p:cNvSpPr>
            <a:spLocks noChangeShapeType="1"/>
          </p:cNvSpPr>
          <p:nvPr/>
        </p:nvSpPr>
        <p:spPr bwMode="auto">
          <a:xfrm>
            <a:off x="4427538" y="1412875"/>
            <a:ext cx="0" cy="5040313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" name="Line 283"/>
          <p:cNvSpPr>
            <a:spLocks noChangeShapeType="1"/>
          </p:cNvSpPr>
          <p:nvPr/>
        </p:nvSpPr>
        <p:spPr bwMode="auto">
          <a:xfrm>
            <a:off x="1547813" y="14128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" name="Line 284"/>
          <p:cNvSpPr>
            <a:spLocks noChangeShapeType="1"/>
          </p:cNvSpPr>
          <p:nvPr/>
        </p:nvSpPr>
        <p:spPr bwMode="auto">
          <a:xfrm>
            <a:off x="611188" y="3357563"/>
            <a:ext cx="5364162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9" name="Line 285"/>
          <p:cNvSpPr>
            <a:spLocks noChangeShapeType="1"/>
          </p:cNvSpPr>
          <p:nvPr/>
        </p:nvSpPr>
        <p:spPr bwMode="auto">
          <a:xfrm>
            <a:off x="611188" y="2205038"/>
            <a:ext cx="5364162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" name="Line 286"/>
          <p:cNvSpPr>
            <a:spLocks noChangeShapeType="1"/>
          </p:cNvSpPr>
          <p:nvPr/>
        </p:nvSpPr>
        <p:spPr bwMode="auto">
          <a:xfrm>
            <a:off x="539750" y="4508500"/>
            <a:ext cx="5364163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" name="Line 287"/>
          <p:cNvSpPr>
            <a:spLocks noChangeShapeType="1"/>
          </p:cNvSpPr>
          <p:nvPr/>
        </p:nvSpPr>
        <p:spPr bwMode="auto">
          <a:xfrm>
            <a:off x="611188" y="5661025"/>
            <a:ext cx="5364162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2" name="Line 288"/>
          <p:cNvSpPr>
            <a:spLocks noChangeShapeType="1"/>
          </p:cNvSpPr>
          <p:nvPr/>
        </p:nvSpPr>
        <p:spPr bwMode="auto">
          <a:xfrm>
            <a:off x="2124075" y="1412875"/>
            <a:ext cx="0" cy="5040313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" name="Line 289"/>
          <p:cNvSpPr>
            <a:spLocks noChangeShapeType="1"/>
          </p:cNvSpPr>
          <p:nvPr/>
        </p:nvSpPr>
        <p:spPr bwMode="auto">
          <a:xfrm>
            <a:off x="2700338" y="14128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" name="Line 290"/>
          <p:cNvSpPr>
            <a:spLocks noChangeShapeType="1"/>
          </p:cNvSpPr>
          <p:nvPr/>
        </p:nvSpPr>
        <p:spPr bwMode="auto">
          <a:xfrm>
            <a:off x="3851275" y="14128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5" name="Line 291"/>
          <p:cNvSpPr>
            <a:spLocks noChangeShapeType="1"/>
          </p:cNvSpPr>
          <p:nvPr/>
        </p:nvSpPr>
        <p:spPr bwMode="auto">
          <a:xfrm>
            <a:off x="5003800" y="14128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第四次分割为</a:t>
            </a:r>
            <a:r>
              <a:rPr lang="en-US" altLang="zh-CN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1×1</a:t>
            </a: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棋盘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64" name="Group 262"/>
          <p:cNvGrpSpPr/>
          <p:nvPr/>
        </p:nvGrpSpPr>
        <p:grpSpPr bwMode="auto">
          <a:xfrm rot="10800000">
            <a:off x="7308850" y="3718421"/>
            <a:ext cx="577850" cy="574675"/>
            <a:chOff x="0" y="0"/>
            <a:chExt cx="364" cy="362"/>
          </a:xfrm>
        </p:grpSpPr>
        <p:sp>
          <p:nvSpPr>
            <p:cNvPr id="265" name="Rectangle 263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6" name="Rectangle 264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7" name="Rectangle 265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68" name="Group 266"/>
          <p:cNvGrpSpPr/>
          <p:nvPr/>
        </p:nvGrpSpPr>
        <p:grpSpPr bwMode="auto">
          <a:xfrm rot="-5400000">
            <a:off x="6515101" y="3684587"/>
            <a:ext cx="577850" cy="574675"/>
            <a:chOff x="0" y="0"/>
            <a:chExt cx="364" cy="362"/>
          </a:xfrm>
        </p:grpSpPr>
        <p:sp>
          <p:nvSpPr>
            <p:cNvPr id="269" name="Rectangle 267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0" name="Rectangle 268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1" name="Rectangle 269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2" name="Group 270"/>
          <p:cNvGrpSpPr/>
          <p:nvPr/>
        </p:nvGrpSpPr>
        <p:grpSpPr bwMode="auto">
          <a:xfrm rot="-60000">
            <a:off x="6516688" y="2890838"/>
            <a:ext cx="577850" cy="574675"/>
            <a:chOff x="0" y="0"/>
            <a:chExt cx="364" cy="362"/>
          </a:xfrm>
        </p:grpSpPr>
        <p:sp>
          <p:nvSpPr>
            <p:cNvPr id="273" name="Rectangle 271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4" name="Rectangle 272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5" name="Rectangle 273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76" name="Group 274"/>
          <p:cNvGrpSpPr/>
          <p:nvPr/>
        </p:nvGrpSpPr>
        <p:grpSpPr bwMode="auto">
          <a:xfrm rot="5340000">
            <a:off x="7307263" y="2927845"/>
            <a:ext cx="577850" cy="574675"/>
            <a:chOff x="0" y="0"/>
            <a:chExt cx="364" cy="362"/>
          </a:xfrm>
        </p:grpSpPr>
        <p:sp>
          <p:nvSpPr>
            <p:cNvPr id="277" name="Rectangle 275"/>
            <p:cNvSpPr>
              <a:spLocks noChangeArrowheads="1"/>
            </p:cNvSpPr>
            <p:nvPr/>
          </p:nvSpPr>
          <p:spPr bwMode="auto">
            <a:xfrm>
              <a:off x="182" y="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8" name="Rectangle 27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9" name="Rectangle 277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" name="Group 5"/>
          <p:cNvGrpSpPr/>
          <p:nvPr/>
        </p:nvGrpSpPr>
        <p:grpSpPr bwMode="auto">
          <a:xfrm>
            <a:off x="719138" y="1412875"/>
            <a:ext cx="4613275" cy="4606925"/>
            <a:chOff x="0" y="0"/>
            <a:chExt cx="2906" cy="2903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" y="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545" y="0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83" y="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364" y="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727" y="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71" y="0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909" y="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1090" y="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452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996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634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815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2178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2722" y="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60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541" y="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0" y="181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544" y="181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82" y="181"/>
              <a:ext cx="182" cy="181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363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726" y="181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270" y="181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908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1089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1451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Rectangle 31"/>
            <p:cNvSpPr>
              <a:spLocks noChangeArrowheads="1"/>
            </p:cNvSpPr>
            <p:nvPr/>
          </p:nvSpPr>
          <p:spPr bwMode="auto">
            <a:xfrm>
              <a:off x="1995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Rectangle 32"/>
            <p:cNvSpPr>
              <a:spLocks noChangeArrowheads="1"/>
            </p:cNvSpPr>
            <p:nvPr/>
          </p:nvSpPr>
          <p:spPr bwMode="auto">
            <a:xfrm>
              <a:off x="1633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1814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Rectangle 34"/>
            <p:cNvSpPr>
              <a:spLocks noChangeArrowheads="1"/>
            </p:cNvSpPr>
            <p:nvPr/>
          </p:nvSpPr>
          <p:spPr bwMode="auto">
            <a:xfrm>
              <a:off x="2177" y="18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Rectangle 35"/>
            <p:cNvSpPr>
              <a:spLocks noChangeArrowheads="1"/>
            </p:cNvSpPr>
            <p:nvPr/>
          </p:nvSpPr>
          <p:spPr bwMode="auto">
            <a:xfrm>
              <a:off x="2721" y="18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2359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Rectangle 37"/>
            <p:cNvSpPr>
              <a:spLocks noChangeArrowheads="1"/>
            </p:cNvSpPr>
            <p:nvPr/>
          </p:nvSpPr>
          <p:spPr bwMode="auto">
            <a:xfrm>
              <a:off x="2540" y="18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Rectangle 38"/>
            <p:cNvSpPr>
              <a:spLocks noChangeArrowheads="1"/>
            </p:cNvSpPr>
            <p:nvPr/>
          </p:nvSpPr>
          <p:spPr bwMode="auto">
            <a:xfrm>
              <a:off x="2" y="363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46" y="363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Rectangle 40"/>
            <p:cNvSpPr>
              <a:spLocks noChangeArrowheads="1"/>
            </p:cNvSpPr>
            <p:nvPr/>
          </p:nvSpPr>
          <p:spPr bwMode="auto">
            <a:xfrm>
              <a:off x="184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365" y="363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6" name="Rectangle 42"/>
            <p:cNvSpPr>
              <a:spLocks noChangeArrowheads="1"/>
            </p:cNvSpPr>
            <p:nvPr/>
          </p:nvSpPr>
          <p:spPr bwMode="auto">
            <a:xfrm>
              <a:off x="728" y="363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" name="Rectangle 43"/>
            <p:cNvSpPr>
              <a:spLocks noChangeArrowheads="1"/>
            </p:cNvSpPr>
            <p:nvPr/>
          </p:nvSpPr>
          <p:spPr bwMode="auto">
            <a:xfrm>
              <a:off x="1272" y="363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8" name="Rectangle 44"/>
            <p:cNvSpPr>
              <a:spLocks noChangeArrowheads="1"/>
            </p:cNvSpPr>
            <p:nvPr/>
          </p:nvSpPr>
          <p:spPr bwMode="auto">
            <a:xfrm>
              <a:off x="910" y="363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Rectangle 45"/>
            <p:cNvSpPr>
              <a:spLocks noChangeArrowheads="1"/>
            </p:cNvSpPr>
            <p:nvPr/>
          </p:nvSpPr>
          <p:spPr bwMode="auto">
            <a:xfrm>
              <a:off x="1091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0" name="Rectangle 46"/>
            <p:cNvSpPr>
              <a:spLocks noChangeArrowheads="1"/>
            </p:cNvSpPr>
            <p:nvPr/>
          </p:nvSpPr>
          <p:spPr bwMode="auto">
            <a:xfrm>
              <a:off x="1453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" name="Rectangle 47"/>
            <p:cNvSpPr>
              <a:spLocks noChangeArrowheads="1"/>
            </p:cNvSpPr>
            <p:nvPr/>
          </p:nvSpPr>
          <p:spPr bwMode="auto">
            <a:xfrm>
              <a:off x="1997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Rectangle 48"/>
            <p:cNvSpPr>
              <a:spLocks noChangeArrowheads="1"/>
            </p:cNvSpPr>
            <p:nvPr/>
          </p:nvSpPr>
          <p:spPr bwMode="auto">
            <a:xfrm>
              <a:off x="1635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3" name="Rectangle 49"/>
            <p:cNvSpPr>
              <a:spLocks noChangeArrowheads="1"/>
            </p:cNvSpPr>
            <p:nvPr/>
          </p:nvSpPr>
          <p:spPr bwMode="auto">
            <a:xfrm>
              <a:off x="1816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4" name="Rectangle 50"/>
            <p:cNvSpPr>
              <a:spLocks noChangeArrowheads="1"/>
            </p:cNvSpPr>
            <p:nvPr/>
          </p:nvSpPr>
          <p:spPr bwMode="auto">
            <a:xfrm>
              <a:off x="2179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" name="Rectangle 51"/>
            <p:cNvSpPr>
              <a:spLocks noChangeArrowheads="1"/>
            </p:cNvSpPr>
            <p:nvPr/>
          </p:nvSpPr>
          <p:spPr bwMode="auto">
            <a:xfrm>
              <a:off x="2723" y="363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Rectangle 52"/>
            <p:cNvSpPr>
              <a:spLocks noChangeArrowheads="1"/>
            </p:cNvSpPr>
            <p:nvPr/>
          </p:nvSpPr>
          <p:spPr bwMode="auto">
            <a:xfrm>
              <a:off x="2361" y="363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7" name="Rectangle 53"/>
            <p:cNvSpPr>
              <a:spLocks noChangeArrowheads="1"/>
            </p:cNvSpPr>
            <p:nvPr/>
          </p:nvSpPr>
          <p:spPr bwMode="auto">
            <a:xfrm>
              <a:off x="2542" y="363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>
              <a:off x="1" y="544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9" name="Rectangle 55"/>
            <p:cNvSpPr>
              <a:spLocks noChangeArrowheads="1"/>
            </p:cNvSpPr>
            <p:nvPr/>
          </p:nvSpPr>
          <p:spPr bwMode="auto">
            <a:xfrm>
              <a:off x="545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0" name="Rectangle 56"/>
            <p:cNvSpPr>
              <a:spLocks noChangeArrowheads="1"/>
            </p:cNvSpPr>
            <p:nvPr/>
          </p:nvSpPr>
          <p:spPr bwMode="auto">
            <a:xfrm>
              <a:off x="183" y="544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" name="Rectangle 57"/>
            <p:cNvSpPr>
              <a:spLocks noChangeArrowheads="1"/>
            </p:cNvSpPr>
            <p:nvPr/>
          </p:nvSpPr>
          <p:spPr bwMode="auto">
            <a:xfrm>
              <a:off x="364" y="544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" name="Rectangle 58"/>
            <p:cNvSpPr>
              <a:spLocks noChangeArrowheads="1"/>
            </p:cNvSpPr>
            <p:nvPr/>
          </p:nvSpPr>
          <p:spPr bwMode="auto">
            <a:xfrm>
              <a:off x="727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Rectangle 59"/>
            <p:cNvSpPr>
              <a:spLocks noChangeArrowheads="1"/>
            </p:cNvSpPr>
            <p:nvPr/>
          </p:nvSpPr>
          <p:spPr bwMode="auto">
            <a:xfrm>
              <a:off x="1271" y="544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4" name="Rectangle 60"/>
            <p:cNvSpPr>
              <a:spLocks noChangeArrowheads="1"/>
            </p:cNvSpPr>
            <p:nvPr/>
          </p:nvSpPr>
          <p:spPr bwMode="auto">
            <a:xfrm>
              <a:off x="909" y="544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5" name="Rectangle 61"/>
            <p:cNvSpPr>
              <a:spLocks noChangeArrowheads="1"/>
            </p:cNvSpPr>
            <p:nvPr/>
          </p:nvSpPr>
          <p:spPr bwMode="auto">
            <a:xfrm>
              <a:off x="1090" y="544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6" name="Rectangle 62"/>
            <p:cNvSpPr>
              <a:spLocks noChangeArrowheads="1"/>
            </p:cNvSpPr>
            <p:nvPr/>
          </p:nvSpPr>
          <p:spPr bwMode="auto">
            <a:xfrm>
              <a:off x="1452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" name="Rectangle 63"/>
            <p:cNvSpPr>
              <a:spLocks noChangeArrowheads="1"/>
            </p:cNvSpPr>
            <p:nvPr/>
          </p:nvSpPr>
          <p:spPr bwMode="auto">
            <a:xfrm>
              <a:off x="1996" y="544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" name="Rectangle 64"/>
            <p:cNvSpPr>
              <a:spLocks noChangeArrowheads="1"/>
            </p:cNvSpPr>
            <p:nvPr/>
          </p:nvSpPr>
          <p:spPr bwMode="auto">
            <a:xfrm>
              <a:off x="1634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" name="Rectangle 65"/>
            <p:cNvSpPr>
              <a:spLocks noChangeArrowheads="1"/>
            </p:cNvSpPr>
            <p:nvPr/>
          </p:nvSpPr>
          <p:spPr bwMode="auto">
            <a:xfrm>
              <a:off x="1815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0" name="Rectangle 66"/>
            <p:cNvSpPr>
              <a:spLocks noChangeArrowheads="1"/>
            </p:cNvSpPr>
            <p:nvPr/>
          </p:nvSpPr>
          <p:spPr bwMode="auto">
            <a:xfrm>
              <a:off x="2178" y="54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1" name="Rectangle 67"/>
            <p:cNvSpPr>
              <a:spLocks noChangeArrowheads="1"/>
            </p:cNvSpPr>
            <p:nvPr/>
          </p:nvSpPr>
          <p:spPr bwMode="auto">
            <a:xfrm>
              <a:off x="2722" y="54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2" name="Rectangle 68"/>
            <p:cNvSpPr>
              <a:spLocks noChangeArrowheads="1"/>
            </p:cNvSpPr>
            <p:nvPr/>
          </p:nvSpPr>
          <p:spPr bwMode="auto">
            <a:xfrm>
              <a:off x="2360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" name="Rectangle 69"/>
            <p:cNvSpPr>
              <a:spLocks noChangeArrowheads="1"/>
            </p:cNvSpPr>
            <p:nvPr/>
          </p:nvSpPr>
          <p:spPr bwMode="auto">
            <a:xfrm>
              <a:off x="2541" y="54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" name="Rectangle 70"/>
            <p:cNvSpPr>
              <a:spLocks noChangeArrowheads="1"/>
            </p:cNvSpPr>
            <p:nvPr/>
          </p:nvSpPr>
          <p:spPr bwMode="auto">
            <a:xfrm>
              <a:off x="2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5" name="Rectangle 71"/>
            <p:cNvSpPr>
              <a:spLocks noChangeArrowheads="1"/>
            </p:cNvSpPr>
            <p:nvPr/>
          </p:nvSpPr>
          <p:spPr bwMode="auto">
            <a:xfrm>
              <a:off x="546" y="726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6" name="Rectangle 72"/>
            <p:cNvSpPr>
              <a:spLocks noChangeArrowheads="1"/>
            </p:cNvSpPr>
            <p:nvPr/>
          </p:nvSpPr>
          <p:spPr bwMode="auto">
            <a:xfrm>
              <a:off x="184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7" name="Rectangle 73"/>
            <p:cNvSpPr>
              <a:spLocks noChangeArrowheads="1"/>
            </p:cNvSpPr>
            <p:nvPr/>
          </p:nvSpPr>
          <p:spPr bwMode="auto">
            <a:xfrm>
              <a:off x="365" y="726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8" name="Rectangle 74"/>
            <p:cNvSpPr>
              <a:spLocks noChangeArrowheads="1"/>
            </p:cNvSpPr>
            <p:nvPr/>
          </p:nvSpPr>
          <p:spPr bwMode="auto">
            <a:xfrm>
              <a:off x="728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" name="Rectangle 75"/>
            <p:cNvSpPr>
              <a:spLocks noChangeArrowheads="1"/>
            </p:cNvSpPr>
            <p:nvPr/>
          </p:nvSpPr>
          <p:spPr bwMode="auto">
            <a:xfrm>
              <a:off x="1272" y="726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" name="Rectangle 76"/>
            <p:cNvSpPr>
              <a:spLocks noChangeArrowheads="1"/>
            </p:cNvSpPr>
            <p:nvPr/>
          </p:nvSpPr>
          <p:spPr bwMode="auto">
            <a:xfrm>
              <a:off x="910" y="726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1" name="Rectangle 77"/>
            <p:cNvSpPr>
              <a:spLocks noChangeArrowheads="1"/>
            </p:cNvSpPr>
            <p:nvPr/>
          </p:nvSpPr>
          <p:spPr bwMode="auto">
            <a:xfrm>
              <a:off x="1091" y="726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2" name="Rectangle 78"/>
            <p:cNvSpPr>
              <a:spLocks noChangeArrowheads="1"/>
            </p:cNvSpPr>
            <p:nvPr/>
          </p:nvSpPr>
          <p:spPr bwMode="auto">
            <a:xfrm>
              <a:off x="1453" y="726"/>
              <a:ext cx="182" cy="181"/>
            </a:xfrm>
            <a:prstGeom prst="rect">
              <a:avLst/>
            </a:prstGeom>
            <a:solidFill>
              <a:srgbClr val="9933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3" name="Rectangle 79"/>
            <p:cNvSpPr>
              <a:spLocks noChangeArrowheads="1"/>
            </p:cNvSpPr>
            <p:nvPr/>
          </p:nvSpPr>
          <p:spPr bwMode="auto">
            <a:xfrm>
              <a:off x="1997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" name="Rectangle 80"/>
            <p:cNvSpPr>
              <a:spLocks noChangeArrowheads="1"/>
            </p:cNvSpPr>
            <p:nvPr/>
          </p:nvSpPr>
          <p:spPr bwMode="auto">
            <a:xfrm>
              <a:off x="1635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" name="Rectangle 81"/>
            <p:cNvSpPr>
              <a:spLocks noChangeArrowheads="1"/>
            </p:cNvSpPr>
            <p:nvPr/>
          </p:nvSpPr>
          <p:spPr bwMode="auto">
            <a:xfrm>
              <a:off x="1816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6" name="Rectangle 82"/>
            <p:cNvSpPr>
              <a:spLocks noChangeArrowheads="1"/>
            </p:cNvSpPr>
            <p:nvPr/>
          </p:nvSpPr>
          <p:spPr bwMode="auto">
            <a:xfrm>
              <a:off x="2179" y="726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7" name="Rectangle 83"/>
            <p:cNvSpPr>
              <a:spLocks noChangeArrowheads="1"/>
            </p:cNvSpPr>
            <p:nvPr/>
          </p:nvSpPr>
          <p:spPr bwMode="auto">
            <a:xfrm>
              <a:off x="2723" y="726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8" name="Rectangle 84"/>
            <p:cNvSpPr>
              <a:spLocks noChangeArrowheads="1"/>
            </p:cNvSpPr>
            <p:nvPr/>
          </p:nvSpPr>
          <p:spPr bwMode="auto">
            <a:xfrm>
              <a:off x="2361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9" name="Rectangle 85"/>
            <p:cNvSpPr>
              <a:spLocks noChangeArrowheads="1"/>
            </p:cNvSpPr>
            <p:nvPr/>
          </p:nvSpPr>
          <p:spPr bwMode="auto">
            <a:xfrm>
              <a:off x="2542" y="726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0" name="Rectangle 86"/>
            <p:cNvSpPr>
              <a:spLocks noChangeArrowheads="1"/>
            </p:cNvSpPr>
            <p:nvPr/>
          </p:nvSpPr>
          <p:spPr bwMode="auto">
            <a:xfrm>
              <a:off x="1" y="907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" name="Rectangle 87"/>
            <p:cNvSpPr>
              <a:spLocks noChangeArrowheads="1"/>
            </p:cNvSpPr>
            <p:nvPr/>
          </p:nvSpPr>
          <p:spPr bwMode="auto">
            <a:xfrm>
              <a:off x="545" y="907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" name="Rectangle 88"/>
            <p:cNvSpPr>
              <a:spLocks noChangeArrowheads="1"/>
            </p:cNvSpPr>
            <p:nvPr/>
          </p:nvSpPr>
          <p:spPr bwMode="auto">
            <a:xfrm>
              <a:off x="183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3" name="Rectangle 89"/>
            <p:cNvSpPr>
              <a:spLocks noChangeArrowheads="1"/>
            </p:cNvSpPr>
            <p:nvPr/>
          </p:nvSpPr>
          <p:spPr bwMode="auto">
            <a:xfrm>
              <a:off x="364" y="907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4" name="Rectangle 90"/>
            <p:cNvSpPr>
              <a:spLocks noChangeArrowheads="1"/>
            </p:cNvSpPr>
            <p:nvPr/>
          </p:nvSpPr>
          <p:spPr bwMode="auto">
            <a:xfrm>
              <a:off x="727" y="907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" name="Rectangle 91"/>
            <p:cNvSpPr>
              <a:spLocks noChangeArrowheads="1"/>
            </p:cNvSpPr>
            <p:nvPr/>
          </p:nvSpPr>
          <p:spPr bwMode="auto">
            <a:xfrm>
              <a:off x="1271" y="907"/>
              <a:ext cx="182" cy="182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6" name="Rectangle 92"/>
            <p:cNvSpPr>
              <a:spLocks noChangeArrowheads="1"/>
            </p:cNvSpPr>
            <p:nvPr/>
          </p:nvSpPr>
          <p:spPr bwMode="auto">
            <a:xfrm>
              <a:off x="909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" name="Rectangle 93"/>
            <p:cNvSpPr>
              <a:spLocks noChangeArrowheads="1"/>
            </p:cNvSpPr>
            <p:nvPr/>
          </p:nvSpPr>
          <p:spPr bwMode="auto">
            <a:xfrm>
              <a:off x="1090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" name="Rectangle 94"/>
            <p:cNvSpPr>
              <a:spLocks noChangeArrowheads="1"/>
            </p:cNvSpPr>
            <p:nvPr/>
          </p:nvSpPr>
          <p:spPr bwMode="auto">
            <a:xfrm>
              <a:off x="1452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9" name="Rectangle 95"/>
            <p:cNvSpPr>
              <a:spLocks noChangeArrowheads="1"/>
            </p:cNvSpPr>
            <p:nvPr/>
          </p:nvSpPr>
          <p:spPr bwMode="auto">
            <a:xfrm>
              <a:off x="1996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0" name="Rectangle 96"/>
            <p:cNvSpPr>
              <a:spLocks noChangeArrowheads="1"/>
            </p:cNvSpPr>
            <p:nvPr/>
          </p:nvSpPr>
          <p:spPr bwMode="auto">
            <a:xfrm>
              <a:off x="1634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1" name="Rectangle 97"/>
            <p:cNvSpPr>
              <a:spLocks noChangeArrowheads="1"/>
            </p:cNvSpPr>
            <p:nvPr/>
          </p:nvSpPr>
          <p:spPr bwMode="auto">
            <a:xfrm>
              <a:off x="1815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2" name="Rectangle 98"/>
            <p:cNvSpPr>
              <a:spLocks noChangeArrowheads="1"/>
            </p:cNvSpPr>
            <p:nvPr/>
          </p:nvSpPr>
          <p:spPr bwMode="auto">
            <a:xfrm>
              <a:off x="2178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" name="Rectangle 99"/>
            <p:cNvSpPr>
              <a:spLocks noChangeArrowheads="1"/>
            </p:cNvSpPr>
            <p:nvPr/>
          </p:nvSpPr>
          <p:spPr bwMode="auto">
            <a:xfrm>
              <a:off x="2722" y="90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100"/>
            <p:cNvSpPr>
              <a:spLocks noChangeArrowheads="1"/>
            </p:cNvSpPr>
            <p:nvPr/>
          </p:nvSpPr>
          <p:spPr bwMode="auto">
            <a:xfrm>
              <a:off x="2360" y="90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101"/>
            <p:cNvSpPr>
              <a:spLocks noChangeArrowheads="1"/>
            </p:cNvSpPr>
            <p:nvPr/>
          </p:nvSpPr>
          <p:spPr bwMode="auto">
            <a:xfrm>
              <a:off x="2541" y="90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6" name="Rectangle 102"/>
            <p:cNvSpPr>
              <a:spLocks noChangeArrowheads="1"/>
            </p:cNvSpPr>
            <p:nvPr/>
          </p:nvSpPr>
          <p:spPr bwMode="auto">
            <a:xfrm>
              <a:off x="3" y="1089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7" name="Rectangle 103"/>
            <p:cNvSpPr>
              <a:spLocks noChangeArrowheads="1"/>
            </p:cNvSpPr>
            <p:nvPr/>
          </p:nvSpPr>
          <p:spPr bwMode="auto">
            <a:xfrm>
              <a:off x="547" y="1089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8" name="Rectangle 104"/>
            <p:cNvSpPr>
              <a:spLocks noChangeArrowheads="1"/>
            </p:cNvSpPr>
            <p:nvPr/>
          </p:nvSpPr>
          <p:spPr bwMode="auto">
            <a:xfrm>
              <a:off x="185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9" name="Rectangle 105"/>
            <p:cNvSpPr>
              <a:spLocks noChangeArrowheads="1"/>
            </p:cNvSpPr>
            <p:nvPr/>
          </p:nvSpPr>
          <p:spPr bwMode="auto">
            <a:xfrm>
              <a:off x="366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0" name="Rectangle 106"/>
            <p:cNvSpPr>
              <a:spLocks noChangeArrowheads="1"/>
            </p:cNvSpPr>
            <p:nvPr/>
          </p:nvSpPr>
          <p:spPr bwMode="auto">
            <a:xfrm>
              <a:off x="729" y="1089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1" name="Rectangle 107"/>
            <p:cNvSpPr>
              <a:spLocks noChangeArrowheads="1"/>
            </p:cNvSpPr>
            <p:nvPr/>
          </p:nvSpPr>
          <p:spPr bwMode="auto">
            <a:xfrm>
              <a:off x="1273" y="1089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2" name="Rectangle 108"/>
            <p:cNvSpPr>
              <a:spLocks noChangeArrowheads="1"/>
            </p:cNvSpPr>
            <p:nvPr/>
          </p:nvSpPr>
          <p:spPr bwMode="auto">
            <a:xfrm>
              <a:off x="911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3" name="Rectangle 109"/>
            <p:cNvSpPr>
              <a:spLocks noChangeArrowheads="1"/>
            </p:cNvSpPr>
            <p:nvPr/>
          </p:nvSpPr>
          <p:spPr bwMode="auto">
            <a:xfrm>
              <a:off x="1092" y="1089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4" name="Rectangle 110"/>
            <p:cNvSpPr>
              <a:spLocks noChangeArrowheads="1"/>
            </p:cNvSpPr>
            <p:nvPr/>
          </p:nvSpPr>
          <p:spPr bwMode="auto">
            <a:xfrm>
              <a:off x="1454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5" name="Rectangle 111"/>
            <p:cNvSpPr>
              <a:spLocks noChangeArrowheads="1"/>
            </p:cNvSpPr>
            <p:nvPr/>
          </p:nvSpPr>
          <p:spPr bwMode="auto">
            <a:xfrm>
              <a:off x="1998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6" name="Rectangle 112"/>
            <p:cNvSpPr>
              <a:spLocks noChangeArrowheads="1"/>
            </p:cNvSpPr>
            <p:nvPr/>
          </p:nvSpPr>
          <p:spPr bwMode="auto">
            <a:xfrm>
              <a:off x="1636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7" name="Rectangle 113"/>
            <p:cNvSpPr>
              <a:spLocks noChangeArrowheads="1"/>
            </p:cNvSpPr>
            <p:nvPr/>
          </p:nvSpPr>
          <p:spPr bwMode="auto">
            <a:xfrm>
              <a:off x="1817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8" name="Rectangle 114"/>
            <p:cNvSpPr>
              <a:spLocks noChangeArrowheads="1"/>
            </p:cNvSpPr>
            <p:nvPr/>
          </p:nvSpPr>
          <p:spPr bwMode="auto">
            <a:xfrm>
              <a:off x="2180" y="1089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9" name="Rectangle 115"/>
            <p:cNvSpPr>
              <a:spLocks noChangeArrowheads="1"/>
            </p:cNvSpPr>
            <p:nvPr/>
          </p:nvSpPr>
          <p:spPr bwMode="auto">
            <a:xfrm>
              <a:off x="2724" y="1089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0" name="Rectangle 116"/>
            <p:cNvSpPr>
              <a:spLocks noChangeArrowheads="1"/>
            </p:cNvSpPr>
            <p:nvPr/>
          </p:nvSpPr>
          <p:spPr bwMode="auto">
            <a:xfrm>
              <a:off x="2362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117"/>
            <p:cNvSpPr>
              <a:spLocks noChangeArrowheads="1"/>
            </p:cNvSpPr>
            <p:nvPr/>
          </p:nvSpPr>
          <p:spPr bwMode="auto">
            <a:xfrm>
              <a:off x="2543" y="1089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2" name="Rectangle 118"/>
            <p:cNvSpPr>
              <a:spLocks noChangeArrowheads="1"/>
            </p:cNvSpPr>
            <p:nvPr/>
          </p:nvSpPr>
          <p:spPr bwMode="auto">
            <a:xfrm>
              <a:off x="2" y="127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" name="Rectangle 119"/>
            <p:cNvSpPr>
              <a:spLocks noChangeArrowheads="1"/>
            </p:cNvSpPr>
            <p:nvPr/>
          </p:nvSpPr>
          <p:spPr bwMode="auto">
            <a:xfrm>
              <a:off x="546" y="1270"/>
              <a:ext cx="182" cy="18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Rectangle 120"/>
            <p:cNvSpPr>
              <a:spLocks noChangeArrowheads="1"/>
            </p:cNvSpPr>
            <p:nvPr/>
          </p:nvSpPr>
          <p:spPr bwMode="auto">
            <a:xfrm>
              <a:off x="184" y="127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Rectangle 121"/>
            <p:cNvSpPr>
              <a:spLocks noChangeArrowheads="1"/>
            </p:cNvSpPr>
            <p:nvPr/>
          </p:nvSpPr>
          <p:spPr bwMode="auto">
            <a:xfrm>
              <a:off x="365" y="127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Rectangle 122"/>
            <p:cNvSpPr>
              <a:spLocks noChangeArrowheads="1"/>
            </p:cNvSpPr>
            <p:nvPr/>
          </p:nvSpPr>
          <p:spPr bwMode="auto">
            <a:xfrm>
              <a:off x="728" y="127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Rectangle 123"/>
            <p:cNvSpPr>
              <a:spLocks noChangeArrowheads="1"/>
            </p:cNvSpPr>
            <p:nvPr/>
          </p:nvSpPr>
          <p:spPr bwMode="auto">
            <a:xfrm>
              <a:off x="1272" y="1270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Rectangle 124"/>
            <p:cNvSpPr>
              <a:spLocks noChangeArrowheads="1"/>
            </p:cNvSpPr>
            <p:nvPr/>
          </p:nvSpPr>
          <p:spPr bwMode="auto">
            <a:xfrm>
              <a:off x="910" y="1270"/>
              <a:ext cx="182" cy="181"/>
            </a:xfrm>
            <a:prstGeom prst="rect">
              <a:avLst/>
            </a:prstGeom>
            <a:solidFill>
              <a:srgbClr val="FF00FF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Rectangle 125"/>
            <p:cNvSpPr>
              <a:spLocks noChangeArrowheads="1"/>
            </p:cNvSpPr>
            <p:nvPr/>
          </p:nvSpPr>
          <p:spPr bwMode="auto">
            <a:xfrm>
              <a:off x="1091" y="1270"/>
              <a:ext cx="182" cy="181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Rectangle 126"/>
            <p:cNvSpPr>
              <a:spLocks noChangeArrowheads="1"/>
            </p:cNvSpPr>
            <p:nvPr/>
          </p:nvSpPr>
          <p:spPr bwMode="auto">
            <a:xfrm>
              <a:off x="1453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Rectangle 127"/>
            <p:cNvSpPr>
              <a:spLocks noChangeArrowheads="1"/>
            </p:cNvSpPr>
            <p:nvPr/>
          </p:nvSpPr>
          <p:spPr bwMode="auto">
            <a:xfrm>
              <a:off x="1997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Rectangle 128"/>
            <p:cNvSpPr>
              <a:spLocks noChangeArrowheads="1"/>
            </p:cNvSpPr>
            <p:nvPr/>
          </p:nvSpPr>
          <p:spPr bwMode="auto">
            <a:xfrm>
              <a:off x="1635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Rectangle 129"/>
            <p:cNvSpPr>
              <a:spLocks noChangeArrowheads="1"/>
            </p:cNvSpPr>
            <p:nvPr/>
          </p:nvSpPr>
          <p:spPr bwMode="auto">
            <a:xfrm>
              <a:off x="1816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Rectangle 130"/>
            <p:cNvSpPr>
              <a:spLocks noChangeArrowheads="1"/>
            </p:cNvSpPr>
            <p:nvPr/>
          </p:nvSpPr>
          <p:spPr bwMode="auto">
            <a:xfrm>
              <a:off x="2179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Rectangle 131"/>
            <p:cNvSpPr>
              <a:spLocks noChangeArrowheads="1"/>
            </p:cNvSpPr>
            <p:nvPr/>
          </p:nvSpPr>
          <p:spPr bwMode="auto">
            <a:xfrm>
              <a:off x="2723" y="127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Rectangle 132"/>
            <p:cNvSpPr>
              <a:spLocks noChangeArrowheads="1"/>
            </p:cNvSpPr>
            <p:nvPr/>
          </p:nvSpPr>
          <p:spPr bwMode="auto">
            <a:xfrm>
              <a:off x="2361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Rectangle 133"/>
            <p:cNvSpPr>
              <a:spLocks noChangeArrowheads="1"/>
            </p:cNvSpPr>
            <p:nvPr/>
          </p:nvSpPr>
          <p:spPr bwMode="auto">
            <a:xfrm>
              <a:off x="2542" y="127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Rectangle 134"/>
            <p:cNvSpPr>
              <a:spLocks noChangeArrowheads="1"/>
            </p:cNvSpPr>
            <p:nvPr/>
          </p:nvSpPr>
          <p:spPr bwMode="auto">
            <a:xfrm>
              <a:off x="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Rectangle 135"/>
            <p:cNvSpPr>
              <a:spLocks noChangeArrowheads="1"/>
            </p:cNvSpPr>
            <p:nvPr/>
          </p:nvSpPr>
          <p:spPr bwMode="auto">
            <a:xfrm>
              <a:off x="545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Rectangle 136"/>
            <p:cNvSpPr>
              <a:spLocks noChangeArrowheads="1"/>
            </p:cNvSpPr>
            <p:nvPr/>
          </p:nvSpPr>
          <p:spPr bwMode="auto">
            <a:xfrm>
              <a:off x="183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Rectangle 137"/>
            <p:cNvSpPr>
              <a:spLocks noChangeArrowheads="1"/>
            </p:cNvSpPr>
            <p:nvPr/>
          </p:nvSpPr>
          <p:spPr bwMode="auto">
            <a:xfrm>
              <a:off x="36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Rectangle 138"/>
            <p:cNvSpPr>
              <a:spLocks noChangeArrowheads="1"/>
            </p:cNvSpPr>
            <p:nvPr/>
          </p:nvSpPr>
          <p:spPr bwMode="auto">
            <a:xfrm>
              <a:off x="727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Rectangle 139"/>
            <p:cNvSpPr>
              <a:spLocks noChangeArrowheads="1"/>
            </p:cNvSpPr>
            <p:nvPr/>
          </p:nvSpPr>
          <p:spPr bwMode="auto">
            <a:xfrm>
              <a:off x="1271" y="1451"/>
              <a:ext cx="182" cy="182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Rectangle 140"/>
            <p:cNvSpPr>
              <a:spLocks noChangeArrowheads="1"/>
            </p:cNvSpPr>
            <p:nvPr/>
          </p:nvSpPr>
          <p:spPr bwMode="auto">
            <a:xfrm>
              <a:off x="909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Rectangle 141"/>
            <p:cNvSpPr>
              <a:spLocks noChangeArrowheads="1"/>
            </p:cNvSpPr>
            <p:nvPr/>
          </p:nvSpPr>
          <p:spPr bwMode="auto">
            <a:xfrm>
              <a:off x="109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Rectangle 142"/>
            <p:cNvSpPr>
              <a:spLocks noChangeArrowheads="1"/>
            </p:cNvSpPr>
            <p:nvPr/>
          </p:nvSpPr>
          <p:spPr bwMode="auto">
            <a:xfrm>
              <a:off x="1452" y="1451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Rectangle 143"/>
            <p:cNvSpPr>
              <a:spLocks noChangeArrowheads="1"/>
            </p:cNvSpPr>
            <p:nvPr/>
          </p:nvSpPr>
          <p:spPr bwMode="auto">
            <a:xfrm>
              <a:off x="1996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Rectangle 144"/>
            <p:cNvSpPr>
              <a:spLocks noChangeArrowheads="1"/>
            </p:cNvSpPr>
            <p:nvPr/>
          </p:nvSpPr>
          <p:spPr bwMode="auto">
            <a:xfrm>
              <a:off x="1634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Rectangle 145"/>
            <p:cNvSpPr>
              <a:spLocks noChangeArrowheads="1"/>
            </p:cNvSpPr>
            <p:nvPr/>
          </p:nvSpPr>
          <p:spPr bwMode="auto">
            <a:xfrm>
              <a:off x="1815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Rectangle 146"/>
            <p:cNvSpPr>
              <a:spLocks noChangeArrowheads="1"/>
            </p:cNvSpPr>
            <p:nvPr/>
          </p:nvSpPr>
          <p:spPr bwMode="auto">
            <a:xfrm>
              <a:off x="2178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Rectangle 147"/>
            <p:cNvSpPr>
              <a:spLocks noChangeArrowheads="1"/>
            </p:cNvSpPr>
            <p:nvPr/>
          </p:nvSpPr>
          <p:spPr bwMode="auto">
            <a:xfrm>
              <a:off x="2722" y="145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Rectangle 148"/>
            <p:cNvSpPr>
              <a:spLocks noChangeArrowheads="1"/>
            </p:cNvSpPr>
            <p:nvPr/>
          </p:nvSpPr>
          <p:spPr bwMode="auto">
            <a:xfrm>
              <a:off x="2360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Rectangle 149"/>
            <p:cNvSpPr>
              <a:spLocks noChangeArrowheads="1"/>
            </p:cNvSpPr>
            <p:nvPr/>
          </p:nvSpPr>
          <p:spPr bwMode="auto">
            <a:xfrm>
              <a:off x="2541" y="145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Rectangle 150"/>
            <p:cNvSpPr>
              <a:spLocks noChangeArrowheads="1"/>
            </p:cNvSpPr>
            <p:nvPr/>
          </p:nvSpPr>
          <p:spPr bwMode="auto">
            <a:xfrm>
              <a:off x="0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Rectangle 151"/>
            <p:cNvSpPr>
              <a:spLocks noChangeArrowheads="1"/>
            </p:cNvSpPr>
            <p:nvPr/>
          </p:nvSpPr>
          <p:spPr bwMode="auto">
            <a:xfrm>
              <a:off x="544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Rectangle 152"/>
            <p:cNvSpPr>
              <a:spLocks noChangeArrowheads="1"/>
            </p:cNvSpPr>
            <p:nvPr/>
          </p:nvSpPr>
          <p:spPr bwMode="auto">
            <a:xfrm>
              <a:off x="182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Rectangle 153"/>
            <p:cNvSpPr>
              <a:spLocks noChangeArrowheads="1"/>
            </p:cNvSpPr>
            <p:nvPr/>
          </p:nvSpPr>
          <p:spPr bwMode="auto">
            <a:xfrm>
              <a:off x="363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Rectangle 154"/>
            <p:cNvSpPr>
              <a:spLocks noChangeArrowheads="1"/>
            </p:cNvSpPr>
            <p:nvPr/>
          </p:nvSpPr>
          <p:spPr bwMode="auto">
            <a:xfrm>
              <a:off x="726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Rectangle 155"/>
            <p:cNvSpPr>
              <a:spLocks noChangeArrowheads="1"/>
            </p:cNvSpPr>
            <p:nvPr/>
          </p:nvSpPr>
          <p:spPr bwMode="auto">
            <a:xfrm>
              <a:off x="1270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Rectangle 156"/>
            <p:cNvSpPr>
              <a:spLocks noChangeArrowheads="1"/>
            </p:cNvSpPr>
            <p:nvPr/>
          </p:nvSpPr>
          <p:spPr bwMode="auto">
            <a:xfrm>
              <a:off x="908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Rectangle 157"/>
            <p:cNvSpPr>
              <a:spLocks noChangeArrowheads="1"/>
            </p:cNvSpPr>
            <p:nvPr/>
          </p:nvSpPr>
          <p:spPr bwMode="auto">
            <a:xfrm>
              <a:off x="1089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2" name="Rectangle 158"/>
            <p:cNvSpPr>
              <a:spLocks noChangeArrowheads="1"/>
            </p:cNvSpPr>
            <p:nvPr/>
          </p:nvSpPr>
          <p:spPr bwMode="auto">
            <a:xfrm>
              <a:off x="1451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3" name="Rectangle 159"/>
            <p:cNvSpPr>
              <a:spLocks noChangeArrowheads="1"/>
            </p:cNvSpPr>
            <p:nvPr/>
          </p:nvSpPr>
          <p:spPr bwMode="auto">
            <a:xfrm>
              <a:off x="1995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4" name="Rectangle 160"/>
            <p:cNvSpPr>
              <a:spLocks noChangeArrowheads="1"/>
            </p:cNvSpPr>
            <p:nvPr/>
          </p:nvSpPr>
          <p:spPr bwMode="auto">
            <a:xfrm>
              <a:off x="1633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5" name="Rectangle 161"/>
            <p:cNvSpPr>
              <a:spLocks noChangeArrowheads="1"/>
            </p:cNvSpPr>
            <p:nvPr/>
          </p:nvSpPr>
          <p:spPr bwMode="auto">
            <a:xfrm>
              <a:off x="1814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6" name="Rectangle 162"/>
            <p:cNvSpPr>
              <a:spLocks noChangeArrowheads="1"/>
            </p:cNvSpPr>
            <p:nvPr/>
          </p:nvSpPr>
          <p:spPr bwMode="auto">
            <a:xfrm>
              <a:off x="2177" y="1632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7" name="Rectangle 163"/>
            <p:cNvSpPr>
              <a:spLocks noChangeArrowheads="1"/>
            </p:cNvSpPr>
            <p:nvPr/>
          </p:nvSpPr>
          <p:spPr bwMode="auto">
            <a:xfrm>
              <a:off x="2721" y="1632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8" name="Rectangle 164"/>
            <p:cNvSpPr>
              <a:spLocks noChangeArrowheads="1"/>
            </p:cNvSpPr>
            <p:nvPr/>
          </p:nvSpPr>
          <p:spPr bwMode="auto">
            <a:xfrm>
              <a:off x="2359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9" name="Rectangle 165"/>
            <p:cNvSpPr>
              <a:spLocks noChangeArrowheads="1"/>
            </p:cNvSpPr>
            <p:nvPr/>
          </p:nvSpPr>
          <p:spPr bwMode="auto">
            <a:xfrm>
              <a:off x="2540" y="1632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0" name="Rectangle 166"/>
            <p:cNvSpPr>
              <a:spLocks noChangeArrowheads="1"/>
            </p:cNvSpPr>
            <p:nvPr/>
          </p:nvSpPr>
          <p:spPr bwMode="auto">
            <a:xfrm>
              <a:off x="2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1" name="Rectangle 167"/>
            <p:cNvSpPr>
              <a:spLocks noChangeArrowheads="1"/>
            </p:cNvSpPr>
            <p:nvPr/>
          </p:nvSpPr>
          <p:spPr bwMode="auto">
            <a:xfrm>
              <a:off x="546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2" name="Rectangle 168"/>
            <p:cNvSpPr>
              <a:spLocks noChangeArrowheads="1"/>
            </p:cNvSpPr>
            <p:nvPr/>
          </p:nvSpPr>
          <p:spPr bwMode="auto">
            <a:xfrm>
              <a:off x="184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3" name="Rectangle 169"/>
            <p:cNvSpPr>
              <a:spLocks noChangeArrowheads="1"/>
            </p:cNvSpPr>
            <p:nvPr/>
          </p:nvSpPr>
          <p:spPr bwMode="auto">
            <a:xfrm>
              <a:off x="365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Rectangle 170"/>
            <p:cNvSpPr>
              <a:spLocks noChangeArrowheads="1"/>
            </p:cNvSpPr>
            <p:nvPr/>
          </p:nvSpPr>
          <p:spPr bwMode="auto">
            <a:xfrm>
              <a:off x="728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5" name="Rectangle 171"/>
            <p:cNvSpPr>
              <a:spLocks noChangeArrowheads="1"/>
            </p:cNvSpPr>
            <p:nvPr/>
          </p:nvSpPr>
          <p:spPr bwMode="auto">
            <a:xfrm>
              <a:off x="1272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6" name="Rectangle 172"/>
            <p:cNvSpPr>
              <a:spLocks noChangeArrowheads="1"/>
            </p:cNvSpPr>
            <p:nvPr/>
          </p:nvSpPr>
          <p:spPr bwMode="auto">
            <a:xfrm>
              <a:off x="910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7" name="Rectangle 173"/>
            <p:cNvSpPr>
              <a:spLocks noChangeArrowheads="1"/>
            </p:cNvSpPr>
            <p:nvPr/>
          </p:nvSpPr>
          <p:spPr bwMode="auto">
            <a:xfrm>
              <a:off x="1091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8" name="Rectangle 174"/>
            <p:cNvSpPr>
              <a:spLocks noChangeArrowheads="1"/>
            </p:cNvSpPr>
            <p:nvPr/>
          </p:nvSpPr>
          <p:spPr bwMode="auto">
            <a:xfrm>
              <a:off x="1453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9" name="Rectangle 175"/>
            <p:cNvSpPr>
              <a:spLocks noChangeArrowheads="1"/>
            </p:cNvSpPr>
            <p:nvPr/>
          </p:nvSpPr>
          <p:spPr bwMode="auto">
            <a:xfrm>
              <a:off x="1997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0" name="Rectangle 176"/>
            <p:cNvSpPr>
              <a:spLocks noChangeArrowheads="1"/>
            </p:cNvSpPr>
            <p:nvPr/>
          </p:nvSpPr>
          <p:spPr bwMode="auto">
            <a:xfrm>
              <a:off x="1635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1" name="Rectangle 177"/>
            <p:cNvSpPr>
              <a:spLocks noChangeArrowheads="1"/>
            </p:cNvSpPr>
            <p:nvPr/>
          </p:nvSpPr>
          <p:spPr bwMode="auto">
            <a:xfrm>
              <a:off x="1816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2" name="Rectangle 178"/>
            <p:cNvSpPr>
              <a:spLocks noChangeArrowheads="1"/>
            </p:cNvSpPr>
            <p:nvPr/>
          </p:nvSpPr>
          <p:spPr bwMode="auto">
            <a:xfrm>
              <a:off x="2179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3" name="Rectangle 179"/>
            <p:cNvSpPr>
              <a:spLocks noChangeArrowheads="1"/>
            </p:cNvSpPr>
            <p:nvPr/>
          </p:nvSpPr>
          <p:spPr bwMode="auto">
            <a:xfrm>
              <a:off x="2723" y="1814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4" name="Rectangle 180"/>
            <p:cNvSpPr>
              <a:spLocks noChangeArrowheads="1"/>
            </p:cNvSpPr>
            <p:nvPr/>
          </p:nvSpPr>
          <p:spPr bwMode="auto">
            <a:xfrm>
              <a:off x="2361" y="1814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5" name="Rectangle 181"/>
            <p:cNvSpPr>
              <a:spLocks noChangeArrowheads="1"/>
            </p:cNvSpPr>
            <p:nvPr/>
          </p:nvSpPr>
          <p:spPr bwMode="auto">
            <a:xfrm>
              <a:off x="2542" y="1814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6" name="Rectangle 182"/>
            <p:cNvSpPr>
              <a:spLocks noChangeArrowheads="1"/>
            </p:cNvSpPr>
            <p:nvPr/>
          </p:nvSpPr>
          <p:spPr bwMode="auto">
            <a:xfrm>
              <a:off x="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7" name="Rectangle 183"/>
            <p:cNvSpPr>
              <a:spLocks noChangeArrowheads="1"/>
            </p:cNvSpPr>
            <p:nvPr/>
          </p:nvSpPr>
          <p:spPr bwMode="auto">
            <a:xfrm>
              <a:off x="545" y="1995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8" name="Rectangle 184"/>
            <p:cNvSpPr>
              <a:spLocks noChangeArrowheads="1"/>
            </p:cNvSpPr>
            <p:nvPr/>
          </p:nvSpPr>
          <p:spPr bwMode="auto">
            <a:xfrm>
              <a:off x="183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9" name="Rectangle 185"/>
            <p:cNvSpPr>
              <a:spLocks noChangeArrowheads="1"/>
            </p:cNvSpPr>
            <p:nvPr/>
          </p:nvSpPr>
          <p:spPr bwMode="auto">
            <a:xfrm>
              <a:off x="36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0" name="Rectangle 186"/>
            <p:cNvSpPr>
              <a:spLocks noChangeArrowheads="1"/>
            </p:cNvSpPr>
            <p:nvPr/>
          </p:nvSpPr>
          <p:spPr bwMode="auto">
            <a:xfrm>
              <a:off x="727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1" name="Rectangle 187"/>
            <p:cNvSpPr>
              <a:spLocks noChangeArrowheads="1"/>
            </p:cNvSpPr>
            <p:nvPr/>
          </p:nvSpPr>
          <p:spPr bwMode="auto">
            <a:xfrm>
              <a:off x="1271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2" name="Rectangle 188"/>
            <p:cNvSpPr>
              <a:spLocks noChangeArrowheads="1"/>
            </p:cNvSpPr>
            <p:nvPr/>
          </p:nvSpPr>
          <p:spPr bwMode="auto">
            <a:xfrm>
              <a:off x="909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3" name="Rectangle 189"/>
            <p:cNvSpPr>
              <a:spLocks noChangeArrowheads="1"/>
            </p:cNvSpPr>
            <p:nvPr/>
          </p:nvSpPr>
          <p:spPr bwMode="auto">
            <a:xfrm>
              <a:off x="109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4" name="Rectangle 190"/>
            <p:cNvSpPr>
              <a:spLocks noChangeArrowheads="1"/>
            </p:cNvSpPr>
            <p:nvPr/>
          </p:nvSpPr>
          <p:spPr bwMode="auto">
            <a:xfrm>
              <a:off x="1452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5" name="Rectangle 191"/>
            <p:cNvSpPr>
              <a:spLocks noChangeArrowheads="1"/>
            </p:cNvSpPr>
            <p:nvPr/>
          </p:nvSpPr>
          <p:spPr bwMode="auto">
            <a:xfrm>
              <a:off x="1996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" name="Rectangle 192"/>
            <p:cNvSpPr>
              <a:spLocks noChangeArrowheads="1"/>
            </p:cNvSpPr>
            <p:nvPr/>
          </p:nvSpPr>
          <p:spPr bwMode="auto">
            <a:xfrm>
              <a:off x="1634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7" name="Rectangle 193"/>
            <p:cNvSpPr>
              <a:spLocks noChangeArrowheads="1"/>
            </p:cNvSpPr>
            <p:nvPr/>
          </p:nvSpPr>
          <p:spPr bwMode="auto">
            <a:xfrm>
              <a:off x="1815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" name="Rectangle 194"/>
            <p:cNvSpPr>
              <a:spLocks noChangeArrowheads="1"/>
            </p:cNvSpPr>
            <p:nvPr/>
          </p:nvSpPr>
          <p:spPr bwMode="auto">
            <a:xfrm>
              <a:off x="2178" y="1995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9" name="Rectangle 195"/>
            <p:cNvSpPr>
              <a:spLocks noChangeArrowheads="1"/>
            </p:cNvSpPr>
            <p:nvPr/>
          </p:nvSpPr>
          <p:spPr bwMode="auto">
            <a:xfrm>
              <a:off x="2722" y="1995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0" name="Rectangle 196"/>
            <p:cNvSpPr>
              <a:spLocks noChangeArrowheads="1"/>
            </p:cNvSpPr>
            <p:nvPr/>
          </p:nvSpPr>
          <p:spPr bwMode="auto">
            <a:xfrm>
              <a:off x="2360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1" name="Rectangle 197"/>
            <p:cNvSpPr>
              <a:spLocks noChangeArrowheads="1"/>
            </p:cNvSpPr>
            <p:nvPr/>
          </p:nvSpPr>
          <p:spPr bwMode="auto">
            <a:xfrm>
              <a:off x="2541" y="1995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2" name="Rectangle 198"/>
            <p:cNvSpPr>
              <a:spLocks noChangeArrowheads="1"/>
            </p:cNvSpPr>
            <p:nvPr/>
          </p:nvSpPr>
          <p:spPr bwMode="auto">
            <a:xfrm>
              <a:off x="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3" name="Rectangle 199"/>
            <p:cNvSpPr>
              <a:spLocks noChangeArrowheads="1"/>
            </p:cNvSpPr>
            <p:nvPr/>
          </p:nvSpPr>
          <p:spPr bwMode="auto">
            <a:xfrm>
              <a:off x="546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4" name="Rectangle 200"/>
            <p:cNvSpPr>
              <a:spLocks noChangeArrowheads="1"/>
            </p:cNvSpPr>
            <p:nvPr/>
          </p:nvSpPr>
          <p:spPr bwMode="auto">
            <a:xfrm>
              <a:off x="184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" name="Rectangle 201"/>
            <p:cNvSpPr>
              <a:spLocks noChangeArrowheads="1"/>
            </p:cNvSpPr>
            <p:nvPr/>
          </p:nvSpPr>
          <p:spPr bwMode="auto">
            <a:xfrm>
              <a:off x="36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6" name="Rectangle 202"/>
            <p:cNvSpPr>
              <a:spLocks noChangeArrowheads="1"/>
            </p:cNvSpPr>
            <p:nvPr/>
          </p:nvSpPr>
          <p:spPr bwMode="auto">
            <a:xfrm>
              <a:off x="728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7" name="Rectangle 203"/>
            <p:cNvSpPr>
              <a:spLocks noChangeArrowheads="1"/>
            </p:cNvSpPr>
            <p:nvPr/>
          </p:nvSpPr>
          <p:spPr bwMode="auto">
            <a:xfrm>
              <a:off x="1272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8" name="Rectangle 204"/>
            <p:cNvSpPr>
              <a:spLocks noChangeArrowheads="1"/>
            </p:cNvSpPr>
            <p:nvPr/>
          </p:nvSpPr>
          <p:spPr bwMode="auto">
            <a:xfrm>
              <a:off x="910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" name="Rectangle 205"/>
            <p:cNvSpPr>
              <a:spLocks noChangeArrowheads="1"/>
            </p:cNvSpPr>
            <p:nvPr/>
          </p:nvSpPr>
          <p:spPr bwMode="auto">
            <a:xfrm>
              <a:off x="109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0" name="Rectangle 206"/>
            <p:cNvSpPr>
              <a:spLocks noChangeArrowheads="1"/>
            </p:cNvSpPr>
            <p:nvPr/>
          </p:nvSpPr>
          <p:spPr bwMode="auto">
            <a:xfrm>
              <a:off x="1453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1" name="Rectangle 207"/>
            <p:cNvSpPr>
              <a:spLocks noChangeArrowheads="1"/>
            </p:cNvSpPr>
            <p:nvPr/>
          </p:nvSpPr>
          <p:spPr bwMode="auto">
            <a:xfrm>
              <a:off x="1997" y="2177"/>
              <a:ext cx="182" cy="182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2" name="Rectangle 208"/>
            <p:cNvSpPr>
              <a:spLocks noChangeArrowheads="1"/>
            </p:cNvSpPr>
            <p:nvPr/>
          </p:nvSpPr>
          <p:spPr bwMode="auto">
            <a:xfrm>
              <a:off x="1635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3" name="Rectangle 209"/>
            <p:cNvSpPr>
              <a:spLocks noChangeArrowheads="1"/>
            </p:cNvSpPr>
            <p:nvPr/>
          </p:nvSpPr>
          <p:spPr bwMode="auto">
            <a:xfrm>
              <a:off x="1816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4" name="Rectangle 210"/>
            <p:cNvSpPr>
              <a:spLocks noChangeArrowheads="1"/>
            </p:cNvSpPr>
            <p:nvPr/>
          </p:nvSpPr>
          <p:spPr bwMode="auto">
            <a:xfrm>
              <a:off x="2179" y="2177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" name="Rectangle 211"/>
            <p:cNvSpPr>
              <a:spLocks noChangeArrowheads="1"/>
            </p:cNvSpPr>
            <p:nvPr/>
          </p:nvSpPr>
          <p:spPr bwMode="auto">
            <a:xfrm>
              <a:off x="2723" y="2177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6" name="Rectangle 212"/>
            <p:cNvSpPr>
              <a:spLocks noChangeArrowheads="1"/>
            </p:cNvSpPr>
            <p:nvPr/>
          </p:nvSpPr>
          <p:spPr bwMode="auto">
            <a:xfrm>
              <a:off x="2361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7" name="Rectangle 213"/>
            <p:cNvSpPr>
              <a:spLocks noChangeArrowheads="1"/>
            </p:cNvSpPr>
            <p:nvPr/>
          </p:nvSpPr>
          <p:spPr bwMode="auto">
            <a:xfrm>
              <a:off x="2542" y="2177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8" name="Rectangle 214"/>
            <p:cNvSpPr>
              <a:spLocks noChangeArrowheads="1"/>
            </p:cNvSpPr>
            <p:nvPr/>
          </p:nvSpPr>
          <p:spPr bwMode="auto">
            <a:xfrm>
              <a:off x="1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9" name="Rectangle 215"/>
            <p:cNvSpPr>
              <a:spLocks noChangeArrowheads="1"/>
            </p:cNvSpPr>
            <p:nvPr/>
          </p:nvSpPr>
          <p:spPr bwMode="auto">
            <a:xfrm>
              <a:off x="545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0" name="Rectangle 216"/>
            <p:cNvSpPr>
              <a:spLocks noChangeArrowheads="1"/>
            </p:cNvSpPr>
            <p:nvPr/>
          </p:nvSpPr>
          <p:spPr bwMode="auto">
            <a:xfrm>
              <a:off x="183" y="2358"/>
              <a:ext cx="182" cy="181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1" name="Rectangle 217"/>
            <p:cNvSpPr>
              <a:spLocks noChangeArrowheads="1"/>
            </p:cNvSpPr>
            <p:nvPr/>
          </p:nvSpPr>
          <p:spPr bwMode="auto">
            <a:xfrm>
              <a:off x="364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2" name="Rectangle 218"/>
            <p:cNvSpPr>
              <a:spLocks noChangeArrowheads="1"/>
            </p:cNvSpPr>
            <p:nvPr/>
          </p:nvSpPr>
          <p:spPr bwMode="auto">
            <a:xfrm>
              <a:off x="727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3" name="Rectangle 219"/>
            <p:cNvSpPr>
              <a:spLocks noChangeArrowheads="1"/>
            </p:cNvSpPr>
            <p:nvPr/>
          </p:nvSpPr>
          <p:spPr bwMode="auto">
            <a:xfrm>
              <a:off x="1271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4" name="Rectangle 220"/>
            <p:cNvSpPr>
              <a:spLocks noChangeArrowheads="1"/>
            </p:cNvSpPr>
            <p:nvPr/>
          </p:nvSpPr>
          <p:spPr bwMode="auto">
            <a:xfrm>
              <a:off x="909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" name="Rectangle 221"/>
            <p:cNvSpPr>
              <a:spLocks noChangeArrowheads="1"/>
            </p:cNvSpPr>
            <p:nvPr/>
          </p:nvSpPr>
          <p:spPr bwMode="auto">
            <a:xfrm>
              <a:off x="1090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" name="Rectangle 222"/>
            <p:cNvSpPr>
              <a:spLocks noChangeArrowheads="1"/>
            </p:cNvSpPr>
            <p:nvPr/>
          </p:nvSpPr>
          <p:spPr bwMode="auto">
            <a:xfrm>
              <a:off x="1452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7" name="Rectangle 223"/>
            <p:cNvSpPr>
              <a:spLocks noChangeArrowheads="1"/>
            </p:cNvSpPr>
            <p:nvPr/>
          </p:nvSpPr>
          <p:spPr bwMode="auto">
            <a:xfrm>
              <a:off x="1996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8" name="Rectangle 224"/>
            <p:cNvSpPr>
              <a:spLocks noChangeArrowheads="1"/>
            </p:cNvSpPr>
            <p:nvPr/>
          </p:nvSpPr>
          <p:spPr bwMode="auto">
            <a:xfrm>
              <a:off x="1634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9" name="Rectangle 225"/>
            <p:cNvSpPr>
              <a:spLocks noChangeArrowheads="1"/>
            </p:cNvSpPr>
            <p:nvPr/>
          </p:nvSpPr>
          <p:spPr bwMode="auto">
            <a:xfrm>
              <a:off x="1815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0" name="Rectangle 226"/>
            <p:cNvSpPr>
              <a:spLocks noChangeArrowheads="1"/>
            </p:cNvSpPr>
            <p:nvPr/>
          </p:nvSpPr>
          <p:spPr bwMode="auto">
            <a:xfrm>
              <a:off x="2178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1" name="Rectangle 227"/>
            <p:cNvSpPr>
              <a:spLocks noChangeArrowheads="1"/>
            </p:cNvSpPr>
            <p:nvPr/>
          </p:nvSpPr>
          <p:spPr bwMode="auto">
            <a:xfrm>
              <a:off x="2722" y="2358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2" name="Rectangle 228"/>
            <p:cNvSpPr>
              <a:spLocks noChangeArrowheads="1"/>
            </p:cNvSpPr>
            <p:nvPr/>
          </p:nvSpPr>
          <p:spPr bwMode="auto">
            <a:xfrm>
              <a:off x="2360" y="2358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3" name="Rectangle 229"/>
            <p:cNvSpPr>
              <a:spLocks noChangeArrowheads="1"/>
            </p:cNvSpPr>
            <p:nvPr/>
          </p:nvSpPr>
          <p:spPr bwMode="auto">
            <a:xfrm>
              <a:off x="2541" y="2358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4" name="Rectangle 230"/>
            <p:cNvSpPr>
              <a:spLocks noChangeArrowheads="1"/>
            </p:cNvSpPr>
            <p:nvPr/>
          </p:nvSpPr>
          <p:spPr bwMode="auto">
            <a:xfrm>
              <a:off x="3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" name="Rectangle 231"/>
            <p:cNvSpPr>
              <a:spLocks noChangeArrowheads="1"/>
            </p:cNvSpPr>
            <p:nvPr/>
          </p:nvSpPr>
          <p:spPr bwMode="auto">
            <a:xfrm>
              <a:off x="547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" name="Rectangle 232"/>
            <p:cNvSpPr>
              <a:spLocks noChangeArrowheads="1"/>
            </p:cNvSpPr>
            <p:nvPr/>
          </p:nvSpPr>
          <p:spPr bwMode="auto">
            <a:xfrm>
              <a:off x="185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7" name="Rectangle 233"/>
            <p:cNvSpPr>
              <a:spLocks noChangeArrowheads="1"/>
            </p:cNvSpPr>
            <p:nvPr/>
          </p:nvSpPr>
          <p:spPr bwMode="auto">
            <a:xfrm>
              <a:off x="366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8" name="Rectangle 234"/>
            <p:cNvSpPr>
              <a:spLocks noChangeArrowheads="1"/>
            </p:cNvSpPr>
            <p:nvPr/>
          </p:nvSpPr>
          <p:spPr bwMode="auto">
            <a:xfrm>
              <a:off x="729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9" name="Rectangle 235"/>
            <p:cNvSpPr>
              <a:spLocks noChangeArrowheads="1"/>
            </p:cNvSpPr>
            <p:nvPr/>
          </p:nvSpPr>
          <p:spPr bwMode="auto">
            <a:xfrm>
              <a:off x="1273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0" name="Rectangle 236"/>
            <p:cNvSpPr>
              <a:spLocks noChangeArrowheads="1"/>
            </p:cNvSpPr>
            <p:nvPr/>
          </p:nvSpPr>
          <p:spPr bwMode="auto">
            <a:xfrm>
              <a:off x="911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1" name="Rectangle 237"/>
            <p:cNvSpPr>
              <a:spLocks noChangeArrowheads="1"/>
            </p:cNvSpPr>
            <p:nvPr/>
          </p:nvSpPr>
          <p:spPr bwMode="auto">
            <a:xfrm>
              <a:off x="1092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2" name="Rectangle 238"/>
            <p:cNvSpPr>
              <a:spLocks noChangeArrowheads="1"/>
            </p:cNvSpPr>
            <p:nvPr/>
          </p:nvSpPr>
          <p:spPr bwMode="auto">
            <a:xfrm>
              <a:off x="1454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3" name="Rectangle 239"/>
            <p:cNvSpPr>
              <a:spLocks noChangeArrowheads="1"/>
            </p:cNvSpPr>
            <p:nvPr/>
          </p:nvSpPr>
          <p:spPr bwMode="auto">
            <a:xfrm>
              <a:off x="1998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4" name="Rectangle 240"/>
            <p:cNvSpPr>
              <a:spLocks noChangeArrowheads="1"/>
            </p:cNvSpPr>
            <p:nvPr/>
          </p:nvSpPr>
          <p:spPr bwMode="auto">
            <a:xfrm>
              <a:off x="1636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5" name="Rectangle 241"/>
            <p:cNvSpPr>
              <a:spLocks noChangeArrowheads="1"/>
            </p:cNvSpPr>
            <p:nvPr/>
          </p:nvSpPr>
          <p:spPr bwMode="auto">
            <a:xfrm>
              <a:off x="1817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" name="Rectangle 242"/>
            <p:cNvSpPr>
              <a:spLocks noChangeArrowheads="1"/>
            </p:cNvSpPr>
            <p:nvPr/>
          </p:nvSpPr>
          <p:spPr bwMode="auto">
            <a:xfrm>
              <a:off x="2180" y="2540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7" name="Rectangle 243"/>
            <p:cNvSpPr>
              <a:spLocks noChangeArrowheads="1"/>
            </p:cNvSpPr>
            <p:nvPr/>
          </p:nvSpPr>
          <p:spPr bwMode="auto">
            <a:xfrm>
              <a:off x="2724" y="2540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8" name="Rectangle 244"/>
            <p:cNvSpPr>
              <a:spLocks noChangeArrowheads="1"/>
            </p:cNvSpPr>
            <p:nvPr/>
          </p:nvSpPr>
          <p:spPr bwMode="auto">
            <a:xfrm>
              <a:off x="2362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9" name="Rectangle 245"/>
            <p:cNvSpPr>
              <a:spLocks noChangeArrowheads="1"/>
            </p:cNvSpPr>
            <p:nvPr/>
          </p:nvSpPr>
          <p:spPr bwMode="auto">
            <a:xfrm>
              <a:off x="2543" y="2540"/>
              <a:ext cx="182" cy="18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0" name="Rectangle 246"/>
            <p:cNvSpPr>
              <a:spLocks noChangeArrowheads="1"/>
            </p:cNvSpPr>
            <p:nvPr/>
          </p:nvSpPr>
          <p:spPr bwMode="auto">
            <a:xfrm>
              <a:off x="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1" name="Rectangle 247"/>
            <p:cNvSpPr>
              <a:spLocks noChangeArrowheads="1"/>
            </p:cNvSpPr>
            <p:nvPr/>
          </p:nvSpPr>
          <p:spPr bwMode="auto">
            <a:xfrm>
              <a:off x="546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2" name="Rectangle 248"/>
            <p:cNvSpPr>
              <a:spLocks noChangeArrowheads="1"/>
            </p:cNvSpPr>
            <p:nvPr/>
          </p:nvSpPr>
          <p:spPr bwMode="auto">
            <a:xfrm>
              <a:off x="184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63" name="Rectangle 249"/>
            <p:cNvSpPr>
              <a:spLocks noChangeArrowheads="1"/>
            </p:cNvSpPr>
            <p:nvPr/>
          </p:nvSpPr>
          <p:spPr bwMode="auto">
            <a:xfrm>
              <a:off x="36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0" name="Rectangle 250"/>
            <p:cNvSpPr>
              <a:spLocks noChangeArrowheads="1"/>
            </p:cNvSpPr>
            <p:nvPr/>
          </p:nvSpPr>
          <p:spPr bwMode="auto">
            <a:xfrm>
              <a:off x="728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1" name="Rectangle 251"/>
            <p:cNvSpPr>
              <a:spLocks noChangeArrowheads="1"/>
            </p:cNvSpPr>
            <p:nvPr/>
          </p:nvSpPr>
          <p:spPr bwMode="auto">
            <a:xfrm>
              <a:off x="1272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2" name="Rectangle 252"/>
            <p:cNvSpPr>
              <a:spLocks noChangeArrowheads="1"/>
            </p:cNvSpPr>
            <p:nvPr/>
          </p:nvSpPr>
          <p:spPr bwMode="auto">
            <a:xfrm>
              <a:off x="910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3" name="Rectangle 253"/>
            <p:cNvSpPr>
              <a:spLocks noChangeArrowheads="1"/>
            </p:cNvSpPr>
            <p:nvPr/>
          </p:nvSpPr>
          <p:spPr bwMode="auto">
            <a:xfrm>
              <a:off x="109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4" name="Rectangle 254"/>
            <p:cNvSpPr>
              <a:spLocks noChangeArrowheads="1"/>
            </p:cNvSpPr>
            <p:nvPr/>
          </p:nvSpPr>
          <p:spPr bwMode="auto">
            <a:xfrm>
              <a:off x="1453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5" name="Rectangle 255"/>
            <p:cNvSpPr>
              <a:spLocks noChangeArrowheads="1"/>
            </p:cNvSpPr>
            <p:nvPr/>
          </p:nvSpPr>
          <p:spPr bwMode="auto">
            <a:xfrm>
              <a:off x="1997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6" name="Rectangle 256"/>
            <p:cNvSpPr>
              <a:spLocks noChangeArrowheads="1"/>
            </p:cNvSpPr>
            <p:nvPr/>
          </p:nvSpPr>
          <p:spPr bwMode="auto">
            <a:xfrm>
              <a:off x="1635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7" name="Rectangle 257"/>
            <p:cNvSpPr>
              <a:spLocks noChangeArrowheads="1"/>
            </p:cNvSpPr>
            <p:nvPr/>
          </p:nvSpPr>
          <p:spPr bwMode="auto">
            <a:xfrm>
              <a:off x="1816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8" name="Rectangle 258"/>
            <p:cNvSpPr>
              <a:spLocks noChangeArrowheads="1"/>
            </p:cNvSpPr>
            <p:nvPr/>
          </p:nvSpPr>
          <p:spPr bwMode="auto">
            <a:xfrm>
              <a:off x="2179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9" name="Rectangle 259"/>
            <p:cNvSpPr>
              <a:spLocks noChangeArrowheads="1"/>
            </p:cNvSpPr>
            <p:nvPr/>
          </p:nvSpPr>
          <p:spPr bwMode="auto">
            <a:xfrm>
              <a:off x="2723" y="2721"/>
              <a:ext cx="182" cy="182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0" name="Rectangle 260"/>
            <p:cNvSpPr>
              <a:spLocks noChangeArrowheads="1"/>
            </p:cNvSpPr>
            <p:nvPr/>
          </p:nvSpPr>
          <p:spPr bwMode="auto">
            <a:xfrm>
              <a:off x="2361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1" name="Rectangle 261"/>
            <p:cNvSpPr>
              <a:spLocks noChangeArrowheads="1"/>
            </p:cNvSpPr>
            <p:nvPr/>
          </p:nvSpPr>
          <p:spPr bwMode="auto">
            <a:xfrm>
              <a:off x="2542" y="2721"/>
              <a:ext cx="182" cy="181"/>
            </a:xfrm>
            <a:prstGeom prst="rect">
              <a:avLst/>
            </a:prstGeom>
            <a:solidFill>
              <a:srgbClr val="33CCCC"/>
            </a:solidFill>
            <a:ln w="19050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92" name="Line 262"/>
          <p:cNvSpPr>
            <a:spLocks noChangeShapeType="1"/>
          </p:cNvSpPr>
          <p:nvPr/>
        </p:nvSpPr>
        <p:spPr bwMode="auto">
          <a:xfrm>
            <a:off x="3024188" y="1196975"/>
            <a:ext cx="0" cy="504031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3" name="Line 263"/>
          <p:cNvSpPr>
            <a:spLocks noChangeShapeType="1"/>
          </p:cNvSpPr>
          <p:nvPr/>
        </p:nvSpPr>
        <p:spPr bwMode="auto">
          <a:xfrm>
            <a:off x="431800" y="3717925"/>
            <a:ext cx="5364163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4" name="Line 264"/>
          <p:cNvSpPr>
            <a:spLocks noChangeShapeType="1"/>
          </p:cNvSpPr>
          <p:nvPr/>
        </p:nvSpPr>
        <p:spPr bwMode="auto">
          <a:xfrm>
            <a:off x="358775" y="2565400"/>
            <a:ext cx="5364163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5" name="Line 265"/>
          <p:cNvSpPr>
            <a:spLocks noChangeShapeType="1"/>
          </p:cNvSpPr>
          <p:nvPr/>
        </p:nvSpPr>
        <p:spPr bwMode="auto">
          <a:xfrm>
            <a:off x="358775" y="4868863"/>
            <a:ext cx="5364163" cy="0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6" name="Line 266"/>
          <p:cNvSpPr>
            <a:spLocks noChangeShapeType="1"/>
          </p:cNvSpPr>
          <p:nvPr/>
        </p:nvSpPr>
        <p:spPr bwMode="auto">
          <a:xfrm>
            <a:off x="4175125" y="1196975"/>
            <a:ext cx="0" cy="5040313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" name="Line 267"/>
          <p:cNvSpPr>
            <a:spLocks noChangeShapeType="1"/>
          </p:cNvSpPr>
          <p:nvPr/>
        </p:nvSpPr>
        <p:spPr bwMode="auto">
          <a:xfrm>
            <a:off x="1295400" y="11969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8" name="Line 268"/>
          <p:cNvSpPr>
            <a:spLocks noChangeShapeType="1"/>
          </p:cNvSpPr>
          <p:nvPr/>
        </p:nvSpPr>
        <p:spPr bwMode="auto">
          <a:xfrm>
            <a:off x="358775" y="3141663"/>
            <a:ext cx="5364163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9" name="Line 269"/>
          <p:cNvSpPr>
            <a:spLocks noChangeShapeType="1"/>
          </p:cNvSpPr>
          <p:nvPr/>
        </p:nvSpPr>
        <p:spPr bwMode="auto">
          <a:xfrm>
            <a:off x="358775" y="1989138"/>
            <a:ext cx="5364163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0" name="Line 270"/>
          <p:cNvSpPr>
            <a:spLocks noChangeShapeType="1"/>
          </p:cNvSpPr>
          <p:nvPr/>
        </p:nvSpPr>
        <p:spPr bwMode="auto">
          <a:xfrm>
            <a:off x="287338" y="4292600"/>
            <a:ext cx="5364162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1" name="Line 271"/>
          <p:cNvSpPr>
            <a:spLocks noChangeShapeType="1"/>
          </p:cNvSpPr>
          <p:nvPr/>
        </p:nvSpPr>
        <p:spPr bwMode="auto">
          <a:xfrm>
            <a:off x="358775" y="5445125"/>
            <a:ext cx="5364163" cy="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2" name="Line 272"/>
          <p:cNvSpPr>
            <a:spLocks noChangeShapeType="1"/>
          </p:cNvSpPr>
          <p:nvPr/>
        </p:nvSpPr>
        <p:spPr bwMode="auto">
          <a:xfrm>
            <a:off x="1871663" y="1196975"/>
            <a:ext cx="0" cy="5040313"/>
          </a:xfrm>
          <a:prstGeom prst="line">
            <a:avLst/>
          </a:prstGeom>
          <a:noFill/>
          <a:ln w="444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3" name="Line 273"/>
          <p:cNvSpPr>
            <a:spLocks noChangeShapeType="1"/>
          </p:cNvSpPr>
          <p:nvPr/>
        </p:nvSpPr>
        <p:spPr bwMode="auto">
          <a:xfrm>
            <a:off x="2447925" y="11969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4" name="Line 274"/>
          <p:cNvSpPr>
            <a:spLocks noChangeShapeType="1"/>
          </p:cNvSpPr>
          <p:nvPr/>
        </p:nvSpPr>
        <p:spPr bwMode="auto">
          <a:xfrm>
            <a:off x="3598863" y="11969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5" name="Line 275"/>
          <p:cNvSpPr>
            <a:spLocks noChangeShapeType="1"/>
          </p:cNvSpPr>
          <p:nvPr/>
        </p:nvSpPr>
        <p:spPr bwMode="auto">
          <a:xfrm>
            <a:off x="4751388" y="1196975"/>
            <a:ext cx="0" cy="50403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29666" y="4922355"/>
            <a:ext cx="2936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深色的方格块是人为填充的；剩下的方格块是自动填充的</a:t>
            </a:r>
            <a:endParaRPr lang="zh-CN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03325" y="699770"/>
            <a:ext cx="7310755" cy="611898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算法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b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ChessBoard(tr, tc, dr, dc, 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) 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全局变量</a:t>
            </a:r>
            <a:r>
              <a:rPr lang="zh-CN" altLang="en-US" b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tile = 1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被覆盖的方格记号 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Board[2</a:t>
            </a:r>
            <a:r>
              <a:rPr lang="zh-CN" altLang="en-US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][2</a:t>
            </a:r>
            <a:r>
              <a:rPr lang="zh-CN" altLang="en-US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]=0//存储棋盘覆盖标记 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chemeClr val="tx2">
                    <a:lumMod val="60000"/>
                    <a:lumOff val="40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输入</a:t>
            </a:r>
            <a:r>
              <a:rPr lang="zh-CN" altLang="en-US" b="1"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zh-CN" altLang="en-US" b="1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tr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tc 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棋盘左上角行号，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列号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dr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dc 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特殊方格左上角行号，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列号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棋盘尺寸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执行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：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ChessBoard(0,0, dr, dc, k)  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棋盘覆盖算法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1940" y="518795"/>
            <a:ext cx="8140065" cy="633920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just"/>
            <a:r>
              <a:rPr lang="zh-CN" altLang="en-US" sz="14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过程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： ChessBoard(tr, tc, dr, dc, k)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 IF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=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return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t </a:t>
            </a:r>
            <a:r>
              <a:rPr lang="en-US" altLang="zh-CN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zh-CN" sz="1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tile++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//被覆盖的方格记号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k </a:t>
            </a:r>
            <a:r>
              <a:rPr lang="en-US" altLang="zh-CN" sz="14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k-1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//分割棋盘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200" i="1" dirty="0">
                <a:solidFill>
                  <a:schemeClr val="accent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//求解左上角子棋盘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dr&lt;tr+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dc&lt;tc+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//特殊方格在此棋盘中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ChessBoard(tr,tc,dr,dc,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ELSE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	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Board[tr+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-1][tc+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-1]</a:t>
            </a:r>
            <a:r>
              <a:rPr lang="en-US" altLang="zh-CN" sz="14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//标记覆盖右下角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ChessBoard(tr,tc,tr+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1400" dirty="0">
                <a:solidFill>
                  <a:schemeClr val="accent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200" i="1" dirty="0">
                <a:solidFill>
                  <a:schemeClr val="accent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//求解右上角子棋盘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dr&lt;tr+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dc&gt;=tc+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//特殊方格在此棋盘中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,dr,dc,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	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Board[tr+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-1][tc+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14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//标记覆盖左下角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200" i="1" dirty="0">
                <a:solidFill>
                  <a:schemeClr val="accent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//求解左下角子棋盘 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dr&gt;=tr+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dc&lt;tc+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//特殊方格在此棋盘中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,tc,dr,dc,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	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Board[tr+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][tc+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-1] </a:t>
            </a:r>
            <a:r>
              <a:rPr lang="en-US" altLang="zh-CN" sz="14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t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//标记覆盖右上角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,tc,tr+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-1,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200" dirty="0">
                <a:solidFill>
                  <a:schemeClr val="accent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//求解右下角子棋盘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dr&gt;=tr+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dc&gt;=tc+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</a:rPr>
              <a:t>//特殊方格在此棋盘中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,dr,dc,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1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ELSE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	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Board[tr+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][tc+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r>
              <a:rPr lang="en-US" altLang="zh-CN" sz="14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	</a:t>
            </a:r>
            <a:r>
              <a:rPr lang="zh-CN" altLang="en-US" sz="1200" i="1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//标记覆盖左上角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</a:t>
            </a:r>
            <a:endParaRPr lang="zh-CN" altLang="en-US" sz="14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ChessBoard(tr+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,tr+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,tc+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1400" baseline="300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en-US" altLang="zh-CN" sz="1400" dirty="0"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US" sz="1400" dirty="0"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en-US" sz="1400" i="1" dirty="0"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5496" y="-27384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棋盘覆盖算法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87926" y="954200"/>
                <a:ext cx="7844514" cy="53551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800"/>
                  </a:spcAft>
                </a:pPr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  <a:sym typeface="+mn-ea"/>
                  </a:rPr>
                  <a:t>建立递归方程：</a:t>
                </a:r>
                <a:endParaRPr lang="en-US" altLang="zh-CN" i="1" dirty="0">
                  <a:solidFill>
                    <a:srgbClr val="0000FF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800" dirty="0"/>
              </a:p>
              <a:p>
                <a:pPr algn="l"/>
                <a:r>
                  <a:rPr lang="zh-CN" altLang="en-US" sz="2800" b="1" dirty="0">
                    <a:latin typeface="楷体" panose="02010609060101010101" pitchFamily="49" charset="-122"/>
                    <a:ea typeface="楷体" panose="02010609060101010101" pitchFamily="49" charset="-122"/>
                    <a:cs typeface="华文细黑" panose="02010600040101010101" charset="-122"/>
                  </a:rPr>
                  <a:t>时间复杂度：</a:t>
                </a:r>
                <a:endParaRPr lang="en-US" altLang="zh-CN" sz="2800" b="1" dirty="0">
                  <a:latin typeface="楷体" panose="02010609060101010101" pitchFamily="49" charset="-122"/>
                  <a:ea typeface="楷体" panose="02010609060101010101" pitchFamily="49" charset="-122"/>
                  <a:cs typeface="华文细黑" panose="02010600040101010101" charset="-122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=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6" y="954200"/>
                <a:ext cx="7844514" cy="5355120"/>
              </a:xfrm>
              <a:prstGeom prst="rect">
                <a:avLst/>
              </a:prstGeom>
              <a:blipFill rotWithShape="1">
                <a:blip r:embed="rId1"/>
                <a:stretch>
                  <a:fillRect l="-165" t="-245" r="-155" b="-22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5496" y="233998"/>
            <a:ext cx="9073008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0">
              <a:defRPr/>
            </a:pPr>
            <a:r>
              <a:rPr lang="zh-CN" altLang="en-US" sz="4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算法分析</a:t>
            </a:r>
            <a:endParaRPr lang="zh-CN" altLang="en-US" sz="4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64288" y="2780928"/>
            <a:ext cx="9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/>
              <a:t>人为放置</a:t>
            </a:r>
            <a:r>
              <a:rPr lang="en-US" altLang="zh-CN" sz="2000" dirty="0"/>
              <a:t>L</a:t>
            </a:r>
            <a:r>
              <a:rPr lang="zh-CN" altLang="en-US" sz="2000" dirty="0"/>
              <a:t>型骨牌</a:t>
            </a:r>
            <a:endParaRPr lang="zh-CN" altLang="en-US" sz="2000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5796136" y="2636912"/>
            <a:ext cx="1224136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532,&quot;width&quot;:8767}"/>
</p:tagLst>
</file>

<file path=ppt/theme/theme1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ch6</Template>
  <TotalTime>0</TotalTime>
  <Words>18706</Words>
  <Application>WPS 演示</Application>
  <PresentationFormat>全屏显示(4:3)</PresentationFormat>
  <Paragraphs>1300</Paragraphs>
  <Slides>97</Slides>
  <Notes>84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97</vt:i4>
      </vt:variant>
    </vt:vector>
  </HeadingPairs>
  <TitlesOfParts>
    <vt:vector size="133" baseType="lpstr">
      <vt:lpstr>Arial</vt:lpstr>
      <vt:lpstr>宋体</vt:lpstr>
      <vt:lpstr>Wingdings</vt:lpstr>
      <vt:lpstr>Times New Roman</vt:lpstr>
      <vt:lpstr>Calibri</vt:lpstr>
      <vt:lpstr>方正姚体</vt:lpstr>
      <vt:lpstr>Arial</vt:lpstr>
      <vt:lpstr>Calibri</vt:lpstr>
      <vt:lpstr>楷体</vt:lpstr>
      <vt:lpstr>Cambria Math</vt:lpstr>
      <vt:lpstr>华文行楷</vt:lpstr>
      <vt:lpstr>Symbol</vt:lpstr>
      <vt:lpstr>微软雅黑</vt:lpstr>
      <vt:lpstr>Arial Unicode MS</vt:lpstr>
      <vt:lpstr>华文细黑</vt:lpstr>
      <vt:lpstr>Consolas</vt:lpstr>
      <vt:lpstr>仿宋</vt:lpstr>
      <vt:lpstr>PMingLiU</vt:lpstr>
      <vt:lpstr>PMingLiU-ExtB</vt:lpstr>
      <vt:lpstr>Tahoma</vt:lpstr>
      <vt:lpstr>cmmi10</vt:lpstr>
      <vt:lpstr>cmmi7</vt:lpstr>
      <vt:lpstr>ksdb</vt:lpstr>
      <vt:lpstr>PMingLiU</vt:lpstr>
      <vt:lpstr>量质融合大数据管理</vt:lpstr>
      <vt:lpstr>Office 主题</vt:lpstr>
      <vt:lpstr>1_Office 主题</vt:lpstr>
      <vt:lpstr>2_Office 主题</vt:lpstr>
      <vt:lpstr>3_Office 主题</vt:lpstr>
      <vt:lpstr>1_量质融合大数据管理</vt:lpstr>
      <vt:lpstr>Office 主题​​</vt:lpstr>
      <vt:lpstr>Word.Document.8</vt:lpstr>
      <vt:lpstr>Word.Document.8</vt:lpstr>
      <vt:lpstr>Paint.Picture</vt:lpstr>
      <vt:lpstr>Word.Document.8</vt:lpstr>
      <vt:lpstr>Equation.KSEE3</vt:lpstr>
      <vt:lpstr>第6章 分治与排序(2)                  ——分治思想看排序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大宇哥</cp:lastModifiedBy>
  <cp:revision>883</cp:revision>
  <cp:lastPrinted>2021-09-14T13:37:00Z</cp:lastPrinted>
  <dcterms:created xsi:type="dcterms:W3CDTF">2020-03-08T05:40:00Z</dcterms:created>
  <dcterms:modified xsi:type="dcterms:W3CDTF">2025-03-27T07:01:18Z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E8E6A503B9EB44079BB6039F6FFA4E54_12</vt:lpwstr>
  </property>
</Properties>
</file>